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20104100" cy="16268700"/>
  <p:notesSz cx="20104100" cy="16268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5043297"/>
            <a:ext cx="17088486" cy="34164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9110472"/>
            <a:ext cx="14072870" cy="406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741801"/>
            <a:ext cx="8745284" cy="107373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741801"/>
            <a:ext cx="8745284" cy="107373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20104100" cy="16264255"/>
          </a:xfrm>
          <a:custGeom>
            <a:avLst/>
            <a:gdLst/>
            <a:ahLst/>
            <a:cxnLst/>
            <a:rect l="l" t="t" r="r" b="b"/>
            <a:pathLst>
              <a:path w="20104100" h="16264255">
                <a:moveTo>
                  <a:pt x="0" y="16263990"/>
                </a:moveTo>
                <a:lnTo>
                  <a:pt x="20104099" y="16263990"/>
                </a:lnTo>
                <a:lnTo>
                  <a:pt x="20104099" y="0"/>
                </a:lnTo>
                <a:lnTo>
                  <a:pt x="0" y="0"/>
                </a:lnTo>
                <a:lnTo>
                  <a:pt x="0" y="16263990"/>
                </a:lnTo>
                <a:close/>
              </a:path>
            </a:pathLst>
          </a:custGeom>
          <a:solidFill>
            <a:srgbClr val="DDD9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167091" y="913343"/>
            <a:ext cx="2508118" cy="166103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49903" y="281693"/>
            <a:ext cx="18404293" cy="15005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741801"/>
            <a:ext cx="18093690" cy="107373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5129891"/>
            <a:ext cx="6433312" cy="813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5129891"/>
            <a:ext cx="4623943" cy="813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5129891"/>
            <a:ext cx="4623943" cy="813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imertz@iastate.edu" TargetMode="External"/><Relationship Id="rId3" Type="http://schemas.openxmlformats.org/officeDocument/2006/relationships/hyperlink" Target="mailto:nchris@iastate.edu" TargetMode="External"/><Relationship Id="rId4" Type="http://schemas.openxmlformats.org/officeDocument/2006/relationships/image" Target="../media/image2.jpg"/><Relationship Id="rId5" Type="http://schemas.openxmlformats.org/officeDocument/2006/relationships/image" Target="../media/image3.jpg"/><Relationship Id="rId6" Type="http://schemas.openxmlformats.org/officeDocument/2006/relationships/image" Target="../media/image4.jpg"/><Relationship Id="rId7" Type="http://schemas.openxmlformats.org/officeDocument/2006/relationships/image" Target="../media/image5.jpg"/><Relationship Id="rId8" Type="http://schemas.openxmlformats.org/officeDocument/2006/relationships/image" Target="../media/image6.jpg"/><Relationship Id="rId9" Type="http://schemas.openxmlformats.org/officeDocument/2006/relationships/image" Target="../media/image7.jpg"/><Relationship Id="rId10" Type="http://schemas.openxmlformats.org/officeDocument/2006/relationships/image" Target="../media/image8.jpg"/><Relationship Id="rId11" Type="http://schemas.openxmlformats.org/officeDocument/2006/relationships/image" Target="../media/image9.jpg"/><Relationship Id="rId12" Type="http://schemas.openxmlformats.org/officeDocument/2006/relationships/image" Target="../media/image10.jpg"/><Relationship Id="rId13" Type="http://schemas.openxmlformats.org/officeDocument/2006/relationships/image" Target="../media/image11.jpg"/><Relationship Id="rId14" Type="http://schemas.openxmlformats.org/officeDocument/2006/relationships/image" Target="../media/image12.jpg"/><Relationship Id="rId15" Type="http://schemas.openxmlformats.org/officeDocument/2006/relationships/image" Target="../media/image13.png"/><Relationship Id="rId16" Type="http://schemas.openxmlformats.org/officeDocument/2006/relationships/image" Target="../media/image14.png"/><Relationship Id="rId17" Type="http://schemas.openxmlformats.org/officeDocument/2006/relationships/image" Target="../media/image15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algn="ctr" marL="112395">
              <a:lnSpc>
                <a:spcPct val="100000"/>
              </a:lnSpc>
            </a:pPr>
            <a:r>
              <a:rPr dirty="0" spc="-10"/>
              <a:t>Evaluation </a:t>
            </a:r>
            <a:r>
              <a:rPr dirty="0" spc="15"/>
              <a:t>of </a:t>
            </a:r>
            <a:r>
              <a:rPr dirty="0" spc="5"/>
              <a:t>Creeping </a:t>
            </a:r>
            <a:r>
              <a:rPr dirty="0" spc="-5"/>
              <a:t>Bentgrass </a:t>
            </a:r>
            <a:r>
              <a:rPr dirty="0" spc="5"/>
              <a:t>(</a:t>
            </a:r>
            <a:r>
              <a:rPr dirty="0" spc="5" i="1">
                <a:latin typeface="Calibri"/>
                <a:cs typeface="Calibri"/>
              </a:rPr>
              <a:t>Agrostis </a:t>
            </a:r>
            <a:r>
              <a:rPr dirty="0" spc="-5" i="1">
                <a:latin typeface="Calibri"/>
                <a:cs typeface="Calibri"/>
              </a:rPr>
              <a:t>stolonifera </a:t>
            </a:r>
            <a:r>
              <a:rPr dirty="0" spc="10"/>
              <a:t>L.) </a:t>
            </a:r>
            <a:r>
              <a:rPr dirty="0" spc="5"/>
              <a:t>Responses</a:t>
            </a:r>
            <a:r>
              <a:rPr dirty="0" spc="105"/>
              <a:t> </a:t>
            </a:r>
            <a:r>
              <a:rPr dirty="0" spc="-5"/>
              <a:t>to</a:t>
            </a:r>
          </a:p>
          <a:p>
            <a:pPr algn="ctr" marL="113030">
              <a:lnSpc>
                <a:spcPct val="100000"/>
              </a:lnSpc>
              <a:spcBef>
                <a:spcPts val="50"/>
              </a:spcBef>
            </a:pPr>
            <a:r>
              <a:rPr dirty="0" spc="5"/>
              <a:t>Foliarly </a:t>
            </a:r>
            <a:r>
              <a:rPr dirty="0" spc="15"/>
              <a:t>Applied </a:t>
            </a:r>
            <a:r>
              <a:rPr dirty="0" spc="5"/>
              <a:t>Branched-Chain </a:t>
            </a:r>
            <a:r>
              <a:rPr dirty="0" spc="20"/>
              <a:t>Amino</a:t>
            </a:r>
            <a:r>
              <a:rPr dirty="0" spc="-35"/>
              <a:t> </a:t>
            </a:r>
            <a:r>
              <a:rPr dirty="0" spc="15"/>
              <a:t>Acids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256591" y="1802165"/>
            <a:ext cx="7704455" cy="8248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120900">
              <a:lnSpc>
                <a:spcPct val="100000"/>
              </a:lnSpc>
            </a:pPr>
            <a:r>
              <a:rPr dirty="0" sz="2700" spc="-114">
                <a:latin typeface="Calibri"/>
                <a:cs typeface="Calibri"/>
              </a:rPr>
              <a:t>I.T. </a:t>
            </a:r>
            <a:r>
              <a:rPr dirty="0" sz="2700" spc="5">
                <a:latin typeface="Calibri"/>
                <a:cs typeface="Calibri"/>
              </a:rPr>
              <a:t>Mertz, N.E.</a:t>
            </a:r>
            <a:r>
              <a:rPr dirty="0" sz="2700" spc="25">
                <a:latin typeface="Calibri"/>
                <a:cs typeface="Calibri"/>
              </a:rPr>
              <a:t> </a:t>
            </a:r>
            <a:r>
              <a:rPr dirty="0" sz="2700">
                <a:latin typeface="Calibri"/>
                <a:cs typeface="Calibri"/>
              </a:rPr>
              <a:t>Christians</a:t>
            </a:r>
            <a:endParaRPr sz="2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2700">
                <a:latin typeface="Calibri"/>
                <a:cs typeface="Calibri"/>
              </a:rPr>
              <a:t>Department of </a:t>
            </a:r>
            <a:r>
              <a:rPr dirty="0" sz="2700" spc="-5">
                <a:latin typeface="Calibri"/>
                <a:cs typeface="Calibri"/>
              </a:rPr>
              <a:t>Horticulture, Iowa </a:t>
            </a:r>
            <a:r>
              <a:rPr dirty="0" sz="2700" spc="-20">
                <a:latin typeface="Calibri"/>
                <a:cs typeface="Calibri"/>
              </a:rPr>
              <a:t>State University,</a:t>
            </a:r>
            <a:r>
              <a:rPr dirty="0" sz="2700" spc="5">
                <a:latin typeface="Calibri"/>
                <a:cs typeface="Calibri"/>
              </a:rPr>
              <a:t> </a:t>
            </a:r>
            <a:r>
              <a:rPr dirty="0" sz="2700">
                <a:latin typeface="Calibri"/>
                <a:cs typeface="Calibri"/>
              </a:rPr>
              <a:t>USA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77001" y="2629721"/>
            <a:ext cx="4975225" cy="13589000"/>
          </a:xfrm>
          <a:custGeom>
            <a:avLst/>
            <a:gdLst/>
            <a:ahLst/>
            <a:cxnLst/>
            <a:rect l="l" t="t" r="r" b="b"/>
            <a:pathLst>
              <a:path w="4975225" h="13589000">
                <a:moveTo>
                  <a:pt x="4145686" y="0"/>
                </a:moveTo>
                <a:lnTo>
                  <a:pt x="829137" y="0"/>
                </a:lnTo>
                <a:lnTo>
                  <a:pt x="780418" y="1407"/>
                </a:lnTo>
                <a:lnTo>
                  <a:pt x="732441" y="5578"/>
                </a:lnTo>
                <a:lnTo>
                  <a:pt x="685282" y="12434"/>
                </a:lnTo>
                <a:lnTo>
                  <a:pt x="639021" y="21897"/>
                </a:lnTo>
                <a:lnTo>
                  <a:pt x="593734" y="33891"/>
                </a:lnTo>
                <a:lnTo>
                  <a:pt x="549500" y="48336"/>
                </a:lnTo>
                <a:lnTo>
                  <a:pt x="506396" y="65156"/>
                </a:lnTo>
                <a:lnTo>
                  <a:pt x="464500" y="84273"/>
                </a:lnTo>
                <a:lnTo>
                  <a:pt x="423890" y="105608"/>
                </a:lnTo>
                <a:lnTo>
                  <a:pt x="384643" y="129085"/>
                </a:lnTo>
                <a:lnTo>
                  <a:pt x="346837" y="154624"/>
                </a:lnTo>
                <a:lnTo>
                  <a:pt x="310551" y="182149"/>
                </a:lnTo>
                <a:lnTo>
                  <a:pt x="275861" y="211583"/>
                </a:lnTo>
                <a:lnTo>
                  <a:pt x="242846" y="242846"/>
                </a:lnTo>
                <a:lnTo>
                  <a:pt x="211583" y="275861"/>
                </a:lnTo>
                <a:lnTo>
                  <a:pt x="182149" y="310551"/>
                </a:lnTo>
                <a:lnTo>
                  <a:pt x="154624" y="346837"/>
                </a:lnTo>
                <a:lnTo>
                  <a:pt x="129085" y="384643"/>
                </a:lnTo>
                <a:lnTo>
                  <a:pt x="105608" y="423890"/>
                </a:lnTo>
                <a:lnTo>
                  <a:pt x="84273" y="464500"/>
                </a:lnTo>
                <a:lnTo>
                  <a:pt x="65156" y="506396"/>
                </a:lnTo>
                <a:lnTo>
                  <a:pt x="48336" y="549500"/>
                </a:lnTo>
                <a:lnTo>
                  <a:pt x="33891" y="593734"/>
                </a:lnTo>
                <a:lnTo>
                  <a:pt x="21897" y="639021"/>
                </a:lnTo>
                <a:lnTo>
                  <a:pt x="12434" y="685282"/>
                </a:lnTo>
                <a:lnTo>
                  <a:pt x="5578" y="732441"/>
                </a:lnTo>
                <a:lnTo>
                  <a:pt x="1407" y="780418"/>
                </a:lnTo>
                <a:lnTo>
                  <a:pt x="0" y="829137"/>
                </a:lnTo>
                <a:lnTo>
                  <a:pt x="0" y="12759577"/>
                </a:lnTo>
                <a:lnTo>
                  <a:pt x="1407" y="12808294"/>
                </a:lnTo>
                <a:lnTo>
                  <a:pt x="5578" y="12856270"/>
                </a:lnTo>
                <a:lnTo>
                  <a:pt x="12434" y="12903427"/>
                </a:lnTo>
                <a:lnTo>
                  <a:pt x="21897" y="12949687"/>
                </a:lnTo>
                <a:lnTo>
                  <a:pt x="33891" y="12994972"/>
                </a:lnTo>
                <a:lnTo>
                  <a:pt x="48336" y="13039206"/>
                </a:lnTo>
                <a:lnTo>
                  <a:pt x="65156" y="13082309"/>
                </a:lnTo>
                <a:lnTo>
                  <a:pt x="84273" y="13124205"/>
                </a:lnTo>
                <a:lnTo>
                  <a:pt x="105608" y="13164815"/>
                </a:lnTo>
                <a:lnTo>
                  <a:pt x="129085" y="13204062"/>
                </a:lnTo>
                <a:lnTo>
                  <a:pt x="154624" y="13241868"/>
                </a:lnTo>
                <a:lnTo>
                  <a:pt x="182149" y="13278154"/>
                </a:lnTo>
                <a:lnTo>
                  <a:pt x="211583" y="13312845"/>
                </a:lnTo>
                <a:lnTo>
                  <a:pt x="242846" y="13345860"/>
                </a:lnTo>
                <a:lnTo>
                  <a:pt x="275861" y="13377124"/>
                </a:lnTo>
                <a:lnTo>
                  <a:pt x="310551" y="13406557"/>
                </a:lnTo>
                <a:lnTo>
                  <a:pt x="346837" y="13434083"/>
                </a:lnTo>
                <a:lnTo>
                  <a:pt x="384643" y="13459623"/>
                </a:lnTo>
                <a:lnTo>
                  <a:pt x="423890" y="13483100"/>
                </a:lnTo>
                <a:lnTo>
                  <a:pt x="464500" y="13504436"/>
                </a:lnTo>
                <a:lnTo>
                  <a:pt x="506396" y="13523553"/>
                </a:lnTo>
                <a:lnTo>
                  <a:pt x="549500" y="13540374"/>
                </a:lnTo>
                <a:lnTo>
                  <a:pt x="593734" y="13554820"/>
                </a:lnTo>
                <a:lnTo>
                  <a:pt x="639021" y="13566814"/>
                </a:lnTo>
                <a:lnTo>
                  <a:pt x="685282" y="13576278"/>
                </a:lnTo>
                <a:lnTo>
                  <a:pt x="732441" y="13583134"/>
                </a:lnTo>
                <a:lnTo>
                  <a:pt x="780418" y="13587305"/>
                </a:lnTo>
                <a:lnTo>
                  <a:pt x="829137" y="13588712"/>
                </a:lnTo>
                <a:lnTo>
                  <a:pt x="4145686" y="13588712"/>
                </a:lnTo>
                <a:lnTo>
                  <a:pt x="4194405" y="13587305"/>
                </a:lnTo>
                <a:lnTo>
                  <a:pt x="4242382" y="13583134"/>
                </a:lnTo>
                <a:lnTo>
                  <a:pt x="4289540" y="13576278"/>
                </a:lnTo>
                <a:lnTo>
                  <a:pt x="4335801" y="13566814"/>
                </a:lnTo>
                <a:lnTo>
                  <a:pt x="4381088" y="13554820"/>
                </a:lnTo>
                <a:lnTo>
                  <a:pt x="4425322" y="13540374"/>
                </a:lnTo>
                <a:lnTo>
                  <a:pt x="4468426" y="13523553"/>
                </a:lnTo>
                <a:lnTo>
                  <a:pt x="4510322" y="13504436"/>
                </a:lnTo>
                <a:lnTo>
                  <a:pt x="4550933" y="13483100"/>
                </a:lnTo>
                <a:lnTo>
                  <a:pt x="4590179" y="13459623"/>
                </a:lnTo>
                <a:lnTo>
                  <a:pt x="4627985" y="13434083"/>
                </a:lnTo>
                <a:lnTo>
                  <a:pt x="4664272" y="13406557"/>
                </a:lnTo>
                <a:lnTo>
                  <a:pt x="4698962" y="13377124"/>
                </a:lnTo>
                <a:lnTo>
                  <a:pt x="4731977" y="13345860"/>
                </a:lnTo>
                <a:lnTo>
                  <a:pt x="4763240" y="13312845"/>
                </a:lnTo>
                <a:lnTo>
                  <a:pt x="4792673" y="13278154"/>
                </a:lnTo>
                <a:lnTo>
                  <a:pt x="4820198" y="13241868"/>
                </a:lnTo>
                <a:lnTo>
                  <a:pt x="4845738" y="13204062"/>
                </a:lnTo>
                <a:lnTo>
                  <a:pt x="4869214" y="13164815"/>
                </a:lnTo>
                <a:lnTo>
                  <a:pt x="4890550" y="13124205"/>
                </a:lnTo>
                <a:lnTo>
                  <a:pt x="4909666" y="13082309"/>
                </a:lnTo>
                <a:lnTo>
                  <a:pt x="4926486" y="13039206"/>
                </a:lnTo>
                <a:lnTo>
                  <a:pt x="4940932" y="12994972"/>
                </a:lnTo>
                <a:lnTo>
                  <a:pt x="4952925" y="12949687"/>
                </a:lnTo>
                <a:lnTo>
                  <a:pt x="4962389" y="12903427"/>
                </a:lnTo>
                <a:lnTo>
                  <a:pt x="4969245" y="12856270"/>
                </a:lnTo>
                <a:lnTo>
                  <a:pt x="4973415" y="12808294"/>
                </a:lnTo>
                <a:lnTo>
                  <a:pt x="4974823" y="12759577"/>
                </a:lnTo>
                <a:lnTo>
                  <a:pt x="4974823" y="829137"/>
                </a:lnTo>
                <a:lnTo>
                  <a:pt x="4973415" y="780418"/>
                </a:lnTo>
                <a:lnTo>
                  <a:pt x="4969245" y="732441"/>
                </a:lnTo>
                <a:lnTo>
                  <a:pt x="4962389" y="685282"/>
                </a:lnTo>
                <a:lnTo>
                  <a:pt x="4952925" y="639021"/>
                </a:lnTo>
                <a:lnTo>
                  <a:pt x="4940932" y="593734"/>
                </a:lnTo>
                <a:lnTo>
                  <a:pt x="4926486" y="549500"/>
                </a:lnTo>
                <a:lnTo>
                  <a:pt x="4909666" y="506396"/>
                </a:lnTo>
                <a:lnTo>
                  <a:pt x="4890550" y="464500"/>
                </a:lnTo>
                <a:lnTo>
                  <a:pt x="4869214" y="423890"/>
                </a:lnTo>
                <a:lnTo>
                  <a:pt x="4845738" y="384643"/>
                </a:lnTo>
                <a:lnTo>
                  <a:pt x="4820198" y="346837"/>
                </a:lnTo>
                <a:lnTo>
                  <a:pt x="4792673" y="310551"/>
                </a:lnTo>
                <a:lnTo>
                  <a:pt x="4763240" y="275861"/>
                </a:lnTo>
                <a:lnTo>
                  <a:pt x="4731977" y="242846"/>
                </a:lnTo>
                <a:lnTo>
                  <a:pt x="4698962" y="211583"/>
                </a:lnTo>
                <a:lnTo>
                  <a:pt x="4664272" y="182149"/>
                </a:lnTo>
                <a:lnTo>
                  <a:pt x="4627985" y="154624"/>
                </a:lnTo>
                <a:lnTo>
                  <a:pt x="4590179" y="129085"/>
                </a:lnTo>
                <a:lnTo>
                  <a:pt x="4550933" y="105608"/>
                </a:lnTo>
                <a:lnTo>
                  <a:pt x="4510322" y="84273"/>
                </a:lnTo>
                <a:lnTo>
                  <a:pt x="4468426" y="65156"/>
                </a:lnTo>
                <a:lnTo>
                  <a:pt x="4425322" y="48336"/>
                </a:lnTo>
                <a:lnTo>
                  <a:pt x="4381088" y="33891"/>
                </a:lnTo>
                <a:lnTo>
                  <a:pt x="4335801" y="21897"/>
                </a:lnTo>
                <a:lnTo>
                  <a:pt x="4289540" y="12434"/>
                </a:lnTo>
                <a:lnTo>
                  <a:pt x="4242382" y="5578"/>
                </a:lnTo>
                <a:lnTo>
                  <a:pt x="4194405" y="1407"/>
                </a:lnTo>
                <a:lnTo>
                  <a:pt x="4145686" y="0"/>
                </a:lnTo>
                <a:close/>
              </a:path>
            </a:pathLst>
          </a:custGeom>
          <a:solidFill>
            <a:srgbClr val="DCE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77001" y="2629721"/>
            <a:ext cx="4975225" cy="13589000"/>
          </a:xfrm>
          <a:custGeom>
            <a:avLst/>
            <a:gdLst/>
            <a:ahLst/>
            <a:cxnLst/>
            <a:rect l="l" t="t" r="r" b="b"/>
            <a:pathLst>
              <a:path w="4975225" h="13589000">
                <a:moveTo>
                  <a:pt x="0" y="829137"/>
                </a:moveTo>
                <a:lnTo>
                  <a:pt x="1407" y="780418"/>
                </a:lnTo>
                <a:lnTo>
                  <a:pt x="5578" y="732441"/>
                </a:lnTo>
                <a:lnTo>
                  <a:pt x="12434" y="685282"/>
                </a:lnTo>
                <a:lnTo>
                  <a:pt x="21897" y="639021"/>
                </a:lnTo>
                <a:lnTo>
                  <a:pt x="33891" y="593734"/>
                </a:lnTo>
                <a:lnTo>
                  <a:pt x="48336" y="549500"/>
                </a:lnTo>
                <a:lnTo>
                  <a:pt x="65156" y="506396"/>
                </a:lnTo>
                <a:lnTo>
                  <a:pt x="84273" y="464500"/>
                </a:lnTo>
                <a:lnTo>
                  <a:pt x="105608" y="423890"/>
                </a:lnTo>
                <a:lnTo>
                  <a:pt x="129085" y="384643"/>
                </a:lnTo>
                <a:lnTo>
                  <a:pt x="154624" y="346837"/>
                </a:lnTo>
                <a:lnTo>
                  <a:pt x="182149" y="310551"/>
                </a:lnTo>
                <a:lnTo>
                  <a:pt x="211583" y="275861"/>
                </a:lnTo>
                <a:lnTo>
                  <a:pt x="242846" y="242846"/>
                </a:lnTo>
                <a:lnTo>
                  <a:pt x="275861" y="211583"/>
                </a:lnTo>
                <a:lnTo>
                  <a:pt x="310551" y="182149"/>
                </a:lnTo>
                <a:lnTo>
                  <a:pt x="346837" y="154624"/>
                </a:lnTo>
                <a:lnTo>
                  <a:pt x="384643" y="129085"/>
                </a:lnTo>
                <a:lnTo>
                  <a:pt x="423890" y="105608"/>
                </a:lnTo>
                <a:lnTo>
                  <a:pt x="464500" y="84273"/>
                </a:lnTo>
                <a:lnTo>
                  <a:pt x="506396" y="65156"/>
                </a:lnTo>
                <a:lnTo>
                  <a:pt x="549500" y="48336"/>
                </a:lnTo>
                <a:lnTo>
                  <a:pt x="593734" y="33891"/>
                </a:lnTo>
                <a:lnTo>
                  <a:pt x="639021" y="21897"/>
                </a:lnTo>
                <a:lnTo>
                  <a:pt x="685282" y="12434"/>
                </a:lnTo>
                <a:lnTo>
                  <a:pt x="732441" y="5578"/>
                </a:lnTo>
                <a:lnTo>
                  <a:pt x="780418" y="1407"/>
                </a:lnTo>
                <a:lnTo>
                  <a:pt x="829137" y="0"/>
                </a:lnTo>
                <a:lnTo>
                  <a:pt x="4145686" y="0"/>
                </a:lnTo>
                <a:lnTo>
                  <a:pt x="4194405" y="1407"/>
                </a:lnTo>
                <a:lnTo>
                  <a:pt x="4242382" y="5578"/>
                </a:lnTo>
                <a:lnTo>
                  <a:pt x="4289540" y="12434"/>
                </a:lnTo>
                <a:lnTo>
                  <a:pt x="4335801" y="21897"/>
                </a:lnTo>
                <a:lnTo>
                  <a:pt x="4381088" y="33891"/>
                </a:lnTo>
                <a:lnTo>
                  <a:pt x="4425322" y="48336"/>
                </a:lnTo>
                <a:lnTo>
                  <a:pt x="4468426" y="65156"/>
                </a:lnTo>
                <a:lnTo>
                  <a:pt x="4510322" y="84273"/>
                </a:lnTo>
                <a:lnTo>
                  <a:pt x="4550933" y="105608"/>
                </a:lnTo>
                <a:lnTo>
                  <a:pt x="4590179" y="129085"/>
                </a:lnTo>
                <a:lnTo>
                  <a:pt x="4627985" y="154624"/>
                </a:lnTo>
                <a:lnTo>
                  <a:pt x="4664272" y="182149"/>
                </a:lnTo>
                <a:lnTo>
                  <a:pt x="4698962" y="211583"/>
                </a:lnTo>
                <a:lnTo>
                  <a:pt x="4731977" y="242846"/>
                </a:lnTo>
                <a:lnTo>
                  <a:pt x="4763240" y="275861"/>
                </a:lnTo>
                <a:lnTo>
                  <a:pt x="4792673" y="310551"/>
                </a:lnTo>
                <a:lnTo>
                  <a:pt x="4820198" y="346837"/>
                </a:lnTo>
                <a:lnTo>
                  <a:pt x="4845738" y="384643"/>
                </a:lnTo>
                <a:lnTo>
                  <a:pt x="4869214" y="423890"/>
                </a:lnTo>
                <a:lnTo>
                  <a:pt x="4890550" y="464500"/>
                </a:lnTo>
                <a:lnTo>
                  <a:pt x="4909666" y="506396"/>
                </a:lnTo>
                <a:lnTo>
                  <a:pt x="4926486" y="549500"/>
                </a:lnTo>
                <a:lnTo>
                  <a:pt x="4940932" y="593734"/>
                </a:lnTo>
                <a:lnTo>
                  <a:pt x="4952925" y="639021"/>
                </a:lnTo>
                <a:lnTo>
                  <a:pt x="4962389" y="685282"/>
                </a:lnTo>
                <a:lnTo>
                  <a:pt x="4969245" y="732441"/>
                </a:lnTo>
                <a:lnTo>
                  <a:pt x="4973415" y="780418"/>
                </a:lnTo>
                <a:lnTo>
                  <a:pt x="4974823" y="829137"/>
                </a:lnTo>
                <a:lnTo>
                  <a:pt x="4974823" y="12759577"/>
                </a:lnTo>
                <a:lnTo>
                  <a:pt x="4973415" y="12808294"/>
                </a:lnTo>
                <a:lnTo>
                  <a:pt x="4969245" y="12856270"/>
                </a:lnTo>
                <a:lnTo>
                  <a:pt x="4962389" y="12903427"/>
                </a:lnTo>
                <a:lnTo>
                  <a:pt x="4952925" y="12949687"/>
                </a:lnTo>
                <a:lnTo>
                  <a:pt x="4940932" y="12994972"/>
                </a:lnTo>
                <a:lnTo>
                  <a:pt x="4926486" y="13039206"/>
                </a:lnTo>
                <a:lnTo>
                  <a:pt x="4909666" y="13082309"/>
                </a:lnTo>
                <a:lnTo>
                  <a:pt x="4890550" y="13124205"/>
                </a:lnTo>
                <a:lnTo>
                  <a:pt x="4869214" y="13164815"/>
                </a:lnTo>
                <a:lnTo>
                  <a:pt x="4845738" y="13204062"/>
                </a:lnTo>
                <a:lnTo>
                  <a:pt x="4820198" y="13241868"/>
                </a:lnTo>
                <a:lnTo>
                  <a:pt x="4792673" y="13278154"/>
                </a:lnTo>
                <a:lnTo>
                  <a:pt x="4763240" y="13312845"/>
                </a:lnTo>
                <a:lnTo>
                  <a:pt x="4731977" y="13345860"/>
                </a:lnTo>
                <a:lnTo>
                  <a:pt x="4698962" y="13377124"/>
                </a:lnTo>
                <a:lnTo>
                  <a:pt x="4664272" y="13406557"/>
                </a:lnTo>
                <a:lnTo>
                  <a:pt x="4627985" y="13434083"/>
                </a:lnTo>
                <a:lnTo>
                  <a:pt x="4590179" y="13459623"/>
                </a:lnTo>
                <a:lnTo>
                  <a:pt x="4550933" y="13483100"/>
                </a:lnTo>
                <a:lnTo>
                  <a:pt x="4510322" y="13504436"/>
                </a:lnTo>
                <a:lnTo>
                  <a:pt x="4468426" y="13523553"/>
                </a:lnTo>
                <a:lnTo>
                  <a:pt x="4425322" y="13540374"/>
                </a:lnTo>
                <a:lnTo>
                  <a:pt x="4381088" y="13554820"/>
                </a:lnTo>
                <a:lnTo>
                  <a:pt x="4335801" y="13566814"/>
                </a:lnTo>
                <a:lnTo>
                  <a:pt x="4289540" y="13576278"/>
                </a:lnTo>
                <a:lnTo>
                  <a:pt x="4242382" y="13583134"/>
                </a:lnTo>
                <a:lnTo>
                  <a:pt x="4194405" y="13587305"/>
                </a:lnTo>
                <a:lnTo>
                  <a:pt x="4145686" y="13588712"/>
                </a:lnTo>
                <a:lnTo>
                  <a:pt x="829137" y="13588712"/>
                </a:lnTo>
                <a:lnTo>
                  <a:pt x="780418" y="13587305"/>
                </a:lnTo>
                <a:lnTo>
                  <a:pt x="732441" y="13583134"/>
                </a:lnTo>
                <a:lnTo>
                  <a:pt x="685282" y="13576278"/>
                </a:lnTo>
                <a:lnTo>
                  <a:pt x="639021" y="13566814"/>
                </a:lnTo>
                <a:lnTo>
                  <a:pt x="593734" y="13554820"/>
                </a:lnTo>
                <a:lnTo>
                  <a:pt x="549500" y="13540374"/>
                </a:lnTo>
                <a:lnTo>
                  <a:pt x="506396" y="13523553"/>
                </a:lnTo>
                <a:lnTo>
                  <a:pt x="464500" y="13504436"/>
                </a:lnTo>
                <a:lnTo>
                  <a:pt x="423890" y="13483100"/>
                </a:lnTo>
                <a:lnTo>
                  <a:pt x="384643" y="13459623"/>
                </a:lnTo>
                <a:lnTo>
                  <a:pt x="346837" y="13434083"/>
                </a:lnTo>
                <a:lnTo>
                  <a:pt x="310551" y="13406557"/>
                </a:lnTo>
                <a:lnTo>
                  <a:pt x="275861" y="13377124"/>
                </a:lnTo>
                <a:lnTo>
                  <a:pt x="242846" y="13345860"/>
                </a:lnTo>
                <a:lnTo>
                  <a:pt x="211583" y="13312845"/>
                </a:lnTo>
                <a:lnTo>
                  <a:pt x="182149" y="13278154"/>
                </a:lnTo>
                <a:lnTo>
                  <a:pt x="154624" y="13241868"/>
                </a:lnTo>
                <a:lnTo>
                  <a:pt x="129085" y="13204062"/>
                </a:lnTo>
                <a:lnTo>
                  <a:pt x="105608" y="13164815"/>
                </a:lnTo>
                <a:lnTo>
                  <a:pt x="84273" y="13124205"/>
                </a:lnTo>
                <a:lnTo>
                  <a:pt x="65156" y="13082309"/>
                </a:lnTo>
                <a:lnTo>
                  <a:pt x="48336" y="13039206"/>
                </a:lnTo>
                <a:lnTo>
                  <a:pt x="33891" y="12994972"/>
                </a:lnTo>
                <a:lnTo>
                  <a:pt x="21897" y="12949687"/>
                </a:lnTo>
                <a:lnTo>
                  <a:pt x="12434" y="12903427"/>
                </a:lnTo>
                <a:lnTo>
                  <a:pt x="5578" y="12856270"/>
                </a:lnTo>
                <a:lnTo>
                  <a:pt x="1407" y="12808294"/>
                </a:lnTo>
                <a:lnTo>
                  <a:pt x="0" y="12759577"/>
                </a:lnTo>
                <a:lnTo>
                  <a:pt x="0" y="829137"/>
                </a:lnTo>
                <a:close/>
              </a:path>
            </a:pathLst>
          </a:custGeom>
          <a:ln w="15812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741768" y="2874447"/>
            <a:ext cx="4436745" cy="31908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8890">
              <a:lnSpc>
                <a:spcPct val="100000"/>
              </a:lnSpc>
            </a:pPr>
            <a:r>
              <a:rPr dirty="0" sz="1950" spc="-5" b="1" u="heavy">
                <a:latin typeface="Calibri"/>
                <a:cs typeface="Calibri"/>
              </a:rPr>
              <a:t>Introduction</a:t>
            </a:r>
            <a:endParaRPr sz="1950">
              <a:latin typeface="Calibri"/>
              <a:cs typeface="Calibri"/>
            </a:endParaRPr>
          </a:p>
          <a:p>
            <a:pPr marL="12700" marR="5080" indent="180340">
              <a:lnSpc>
                <a:spcPct val="99800"/>
              </a:lnSpc>
              <a:spcBef>
                <a:spcPts val="40"/>
              </a:spcBef>
            </a:pPr>
            <a:r>
              <a:rPr dirty="0" sz="1250" spc="-10">
                <a:latin typeface="Calibri"/>
                <a:cs typeface="Calibri"/>
              </a:rPr>
              <a:t>The branched-chain </a:t>
            </a:r>
            <a:r>
              <a:rPr dirty="0" sz="1250" spc="-5">
                <a:latin typeface="Calibri"/>
                <a:cs typeface="Calibri"/>
              </a:rPr>
              <a:t>amino acids (BCAA) </a:t>
            </a:r>
            <a:r>
              <a:rPr dirty="0" sz="1250" spc="-10">
                <a:latin typeface="Calibri"/>
                <a:cs typeface="Calibri"/>
              </a:rPr>
              <a:t>leucine, isoleucine, </a:t>
            </a:r>
            <a:r>
              <a:rPr dirty="0" sz="1250" spc="-5">
                <a:latin typeface="Calibri"/>
                <a:cs typeface="Calibri"/>
              </a:rPr>
              <a:t>and  </a:t>
            </a:r>
            <a:r>
              <a:rPr dirty="0" sz="1250" spc="-10">
                <a:latin typeface="Calibri"/>
                <a:cs typeface="Calibri"/>
              </a:rPr>
              <a:t>valine are </a:t>
            </a:r>
            <a:r>
              <a:rPr dirty="0" sz="1250" spc="-15">
                <a:latin typeface="Calibri"/>
                <a:cs typeface="Calibri"/>
              </a:rPr>
              <a:t>synthesized </a:t>
            </a:r>
            <a:r>
              <a:rPr dirty="0" sz="1250" spc="-5">
                <a:latin typeface="Calibri"/>
                <a:cs typeface="Calibri"/>
              </a:rPr>
              <a:t>in </a:t>
            </a:r>
            <a:r>
              <a:rPr dirty="0" sz="1250" spc="-10">
                <a:latin typeface="Calibri"/>
                <a:cs typeface="Calibri"/>
              </a:rPr>
              <a:t>plants </a:t>
            </a:r>
            <a:r>
              <a:rPr dirty="0" sz="1250" spc="-5">
                <a:latin typeface="Calibri"/>
                <a:cs typeface="Calibri"/>
              </a:rPr>
              <a:t>and </a:t>
            </a:r>
            <a:r>
              <a:rPr dirty="0" sz="1250" spc="-10">
                <a:latin typeface="Calibri"/>
                <a:cs typeface="Calibri"/>
              </a:rPr>
              <a:t>are essential to growth </a:t>
            </a:r>
            <a:r>
              <a:rPr dirty="0" sz="1250" spc="-5">
                <a:latin typeface="Calibri"/>
                <a:cs typeface="Calibri"/>
              </a:rPr>
              <a:t>in </a:t>
            </a:r>
            <a:r>
              <a:rPr dirty="0" sz="1250" spc="-10">
                <a:latin typeface="Calibri"/>
                <a:cs typeface="Calibri"/>
              </a:rPr>
              <a:t>most  organisms. Research has shown that when foliarly </a:t>
            </a:r>
            <a:r>
              <a:rPr dirty="0" sz="1250" spc="-5">
                <a:latin typeface="Calibri"/>
                <a:cs typeface="Calibri"/>
              </a:rPr>
              <a:t>applied, </a:t>
            </a:r>
            <a:r>
              <a:rPr dirty="0" sz="1250" spc="-10">
                <a:latin typeface="Calibri"/>
                <a:cs typeface="Calibri"/>
              </a:rPr>
              <a:t>these  compounds can </a:t>
            </a:r>
            <a:r>
              <a:rPr dirty="0" sz="1250" spc="-5">
                <a:latin typeface="Calibri"/>
                <a:cs typeface="Calibri"/>
              </a:rPr>
              <a:t>be </a:t>
            </a:r>
            <a:r>
              <a:rPr dirty="0" sz="1250" spc="-10">
                <a:latin typeface="Calibri"/>
                <a:cs typeface="Calibri"/>
              </a:rPr>
              <a:t>absorbed by </a:t>
            </a:r>
            <a:r>
              <a:rPr dirty="0" sz="1250" spc="-5">
                <a:latin typeface="Calibri"/>
                <a:cs typeface="Calibri"/>
              </a:rPr>
              <a:t>the </a:t>
            </a:r>
            <a:r>
              <a:rPr dirty="0" sz="1250" spc="-10">
                <a:latin typeface="Calibri"/>
                <a:cs typeface="Calibri"/>
              </a:rPr>
              <a:t>plant, </a:t>
            </a:r>
            <a:r>
              <a:rPr dirty="0" sz="1250" spc="-25">
                <a:latin typeface="Calibri"/>
                <a:cs typeface="Calibri"/>
              </a:rPr>
              <a:t>however, </a:t>
            </a:r>
            <a:r>
              <a:rPr dirty="0" sz="1250" spc="-10">
                <a:latin typeface="Calibri"/>
                <a:cs typeface="Calibri"/>
              </a:rPr>
              <a:t>plant catabolism  </a:t>
            </a:r>
            <a:r>
              <a:rPr dirty="0" sz="1250" spc="-5">
                <a:latin typeface="Calibri"/>
                <a:cs typeface="Calibri"/>
              </a:rPr>
              <a:t>of BCAA is </a:t>
            </a:r>
            <a:r>
              <a:rPr dirty="0" sz="1250" spc="-10">
                <a:latin typeface="Calibri"/>
                <a:cs typeface="Calibri"/>
              </a:rPr>
              <a:t>not completely understood. Since </a:t>
            </a:r>
            <a:r>
              <a:rPr dirty="0" sz="1250" spc="-5">
                <a:latin typeface="Calibri"/>
                <a:cs typeface="Calibri"/>
              </a:rPr>
              <a:t>the BCAA </a:t>
            </a:r>
            <a:r>
              <a:rPr dirty="0" sz="1250" spc="-10">
                <a:latin typeface="Calibri"/>
                <a:cs typeface="Calibri"/>
              </a:rPr>
              <a:t>compounds  contain nitrogen </a:t>
            </a:r>
            <a:r>
              <a:rPr dirty="0" sz="1250" spc="-5">
                <a:latin typeface="Calibri"/>
                <a:cs typeface="Calibri"/>
              </a:rPr>
              <a:t>in their chemical </a:t>
            </a:r>
            <a:r>
              <a:rPr dirty="0" sz="1250" spc="-10">
                <a:latin typeface="Calibri"/>
                <a:cs typeface="Calibri"/>
              </a:rPr>
              <a:t>structure, they could potentially  </a:t>
            </a:r>
            <a:r>
              <a:rPr dirty="0" sz="1250" spc="-5">
                <a:latin typeface="Calibri"/>
                <a:cs typeface="Calibri"/>
              </a:rPr>
              <a:t>be </a:t>
            </a:r>
            <a:r>
              <a:rPr dirty="0" sz="1250" spc="-10">
                <a:latin typeface="Calibri"/>
                <a:cs typeface="Calibri"/>
              </a:rPr>
              <a:t>used </a:t>
            </a:r>
            <a:r>
              <a:rPr dirty="0" sz="1250" spc="-5">
                <a:latin typeface="Calibri"/>
                <a:cs typeface="Calibri"/>
              </a:rPr>
              <a:t>an </a:t>
            </a:r>
            <a:r>
              <a:rPr dirty="0" sz="1250" spc="-10">
                <a:latin typeface="Calibri"/>
                <a:cs typeface="Calibri"/>
              </a:rPr>
              <a:t>organic nitrogen source </a:t>
            </a:r>
            <a:r>
              <a:rPr dirty="0" sz="1250" spc="-5">
                <a:latin typeface="Calibri"/>
                <a:cs typeface="Calibri"/>
              </a:rPr>
              <a:t>in plants</a:t>
            </a:r>
            <a:r>
              <a:rPr dirty="0" sz="1350" spc="-5">
                <a:latin typeface="Calibri"/>
                <a:cs typeface="Calibri"/>
              </a:rPr>
              <a:t>. </a:t>
            </a:r>
            <a:r>
              <a:rPr dirty="0" sz="1250" spc="-5">
                <a:latin typeface="Calibri"/>
                <a:cs typeface="Calibri"/>
              </a:rPr>
              <a:t>In </a:t>
            </a:r>
            <a:r>
              <a:rPr dirty="0" sz="1250" spc="-10">
                <a:latin typeface="Calibri"/>
                <a:cs typeface="Calibri"/>
              </a:rPr>
              <a:t>previous research,  </a:t>
            </a:r>
            <a:r>
              <a:rPr dirty="0" sz="1250" spc="-5">
                <a:latin typeface="Calibri"/>
                <a:cs typeface="Calibri"/>
              </a:rPr>
              <a:t>the </a:t>
            </a:r>
            <a:r>
              <a:rPr dirty="0" sz="1250" spc="-10">
                <a:latin typeface="Calibri"/>
                <a:cs typeface="Calibri"/>
              </a:rPr>
              <a:t>application </a:t>
            </a:r>
            <a:r>
              <a:rPr dirty="0" sz="1250" spc="-5">
                <a:latin typeface="Calibri"/>
                <a:cs typeface="Calibri"/>
              </a:rPr>
              <a:t>of a BCAA </a:t>
            </a:r>
            <a:r>
              <a:rPr dirty="0" sz="1250" spc="-10">
                <a:latin typeface="Calibri"/>
                <a:cs typeface="Calibri"/>
              </a:rPr>
              <a:t>containing solution to creeping bentgrass  </a:t>
            </a:r>
            <a:r>
              <a:rPr dirty="0" sz="1250" spc="-5">
                <a:latin typeface="Calibri"/>
                <a:cs typeface="Calibri"/>
              </a:rPr>
              <a:t>(</a:t>
            </a:r>
            <a:r>
              <a:rPr dirty="0" sz="1250" spc="-5" i="1">
                <a:latin typeface="Calibri"/>
                <a:cs typeface="Calibri"/>
              </a:rPr>
              <a:t>Agrostis </a:t>
            </a:r>
            <a:r>
              <a:rPr dirty="0" sz="1250" spc="-10" i="1">
                <a:latin typeface="Calibri"/>
                <a:cs typeface="Calibri"/>
              </a:rPr>
              <a:t>stolonifera </a:t>
            </a:r>
            <a:r>
              <a:rPr dirty="0" sz="1250" spc="-5">
                <a:latin typeface="Calibri"/>
                <a:cs typeface="Calibri"/>
              </a:rPr>
              <a:t>L.) </a:t>
            </a:r>
            <a:r>
              <a:rPr dirty="0" sz="1250" spc="-10">
                <a:latin typeface="Calibri"/>
                <a:cs typeface="Calibri"/>
              </a:rPr>
              <a:t>putting greens resulted </a:t>
            </a:r>
            <a:r>
              <a:rPr dirty="0" sz="1250" spc="-5">
                <a:latin typeface="Calibri"/>
                <a:cs typeface="Calibri"/>
              </a:rPr>
              <a:t>in increased </a:t>
            </a:r>
            <a:r>
              <a:rPr dirty="0" sz="1250" spc="-10">
                <a:latin typeface="Calibri"/>
                <a:cs typeface="Calibri"/>
              </a:rPr>
              <a:t>plant  shoot density compared to applications </a:t>
            </a:r>
            <a:r>
              <a:rPr dirty="0" sz="1250" spc="-5">
                <a:latin typeface="Calibri"/>
                <a:cs typeface="Calibri"/>
              </a:rPr>
              <a:t>of </a:t>
            </a:r>
            <a:r>
              <a:rPr dirty="0" sz="1250" spc="-10">
                <a:latin typeface="Calibri"/>
                <a:cs typeface="Calibri"/>
              </a:rPr>
              <a:t>mineral </a:t>
            </a:r>
            <a:r>
              <a:rPr dirty="0" sz="1250" spc="-5">
                <a:latin typeface="Calibri"/>
                <a:cs typeface="Calibri"/>
              </a:rPr>
              <a:t>nutrition </a:t>
            </a:r>
            <a:r>
              <a:rPr dirty="0" sz="1250" spc="-25">
                <a:latin typeface="Calibri"/>
                <a:cs typeface="Calibri"/>
              </a:rPr>
              <a:t>only,  </a:t>
            </a:r>
            <a:r>
              <a:rPr dirty="0" sz="1250" spc="-10">
                <a:latin typeface="Calibri"/>
                <a:cs typeface="Calibri"/>
              </a:rPr>
              <a:t>indicating </a:t>
            </a:r>
            <a:r>
              <a:rPr dirty="0" sz="1250" spc="-5">
                <a:latin typeface="Calibri"/>
                <a:cs typeface="Calibri"/>
              </a:rPr>
              <a:t>a </a:t>
            </a:r>
            <a:r>
              <a:rPr dirty="0" sz="1250" spc="-10">
                <a:latin typeface="Calibri"/>
                <a:cs typeface="Calibri"/>
              </a:rPr>
              <a:t>potential benefit to </a:t>
            </a:r>
            <a:r>
              <a:rPr dirty="0" sz="1250" spc="-5">
                <a:latin typeface="Calibri"/>
                <a:cs typeface="Calibri"/>
              </a:rPr>
              <a:t>their </a:t>
            </a:r>
            <a:r>
              <a:rPr dirty="0" sz="1250" spc="-10">
                <a:latin typeface="Calibri"/>
                <a:cs typeface="Calibri"/>
              </a:rPr>
              <a:t>use. </a:t>
            </a:r>
            <a:r>
              <a:rPr dirty="0" sz="1250" spc="-25">
                <a:latin typeface="Calibri"/>
                <a:cs typeface="Calibri"/>
              </a:rPr>
              <a:t>However, </a:t>
            </a:r>
            <a:r>
              <a:rPr dirty="0" sz="1250" spc="-5">
                <a:latin typeface="Calibri"/>
                <a:cs typeface="Calibri"/>
              </a:rPr>
              <a:t>the BCAA and  </a:t>
            </a:r>
            <a:r>
              <a:rPr dirty="0" sz="1250" spc="-10">
                <a:latin typeface="Calibri"/>
                <a:cs typeface="Calibri"/>
              </a:rPr>
              <a:t>nitrogen </a:t>
            </a:r>
            <a:r>
              <a:rPr dirty="0" sz="1250" spc="-5">
                <a:latin typeface="Calibri"/>
                <a:cs typeface="Calibri"/>
              </a:rPr>
              <a:t>(N) </a:t>
            </a:r>
            <a:r>
              <a:rPr dirty="0" sz="1250" spc="-10">
                <a:latin typeface="Calibri"/>
                <a:cs typeface="Calibri"/>
              </a:rPr>
              <a:t>concentrations </a:t>
            </a:r>
            <a:r>
              <a:rPr dirty="0" sz="1250" spc="-5">
                <a:latin typeface="Calibri"/>
                <a:cs typeface="Calibri"/>
              </a:rPr>
              <a:t>in </a:t>
            </a:r>
            <a:r>
              <a:rPr dirty="0" sz="1250" spc="-10">
                <a:latin typeface="Calibri"/>
                <a:cs typeface="Calibri"/>
              </a:rPr>
              <a:t>that product </a:t>
            </a:r>
            <a:r>
              <a:rPr dirty="0" sz="1250" spc="-5">
                <a:latin typeface="Calibri"/>
                <a:cs typeface="Calibri"/>
              </a:rPr>
              <a:t>led </a:t>
            </a:r>
            <a:r>
              <a:rPr dirty="0" sz="1250" spc="-10">
                <a:latin typeface="Calibri"/>
                <a:cs typeface="Calibri"/>
              </a:rPr>
              <a:t>to </a:t>
            </a:r>
            <a:r>
              <a:rPr dirty="0" sz="1250" spc="-5">
                <a:latin typeface="Calibri"/>
                <a:cs typeface="Calibri"/>
              </a:rPr>
              <a:t>in </a:t>
            </a:r>
            <a:r>
              <a:rPr dirty="0" sz="1250" spc="-10">
                <a:latin typeface="Calibri"/>
                <a:cs typeface="Calibri"/>
              </a:rPr>
              <a:t>some </a:t>
            </a:r>
            <a:r>
              <a:rPr dirty="0" sz="1250" spc="-5">
                <a:latin typeface="Calibri"/>
                <a:cs typeface="Calibri"/>
              </a:rPr>
              <a:t>cases,  </a:t>
            </a:r>
            <a:r>
              <a:rPr dirty="0" sz="1250" spc="-15">
                <a:latin typeface="Calibri"/>
                <a:cs typeface="Calibri"/>
              </a:rPr>
              <a:t>excessive </a:t>
            </a:r>
            <a:r>
              <a:rPr dirty="0" sz="1250" spc="-10">
                <a:latin typeface="Calibri"/>
                <a:cs typeface="Calibri"/>
              </a:rPr>
              <a:t>product application </a:t>
            </a:r>
            <a:r>
              <a:rPr dirty="0" sz="1250" spc="-15">
                <a:latin typeface="Calibri"/>
                <a:cs typeface="Calibri"/>
              </a:rPr>
              <a:t>rates </a:t>
            </a:r>
            <a:r>
              <a:rPr dirty="0" sz="1250" spc="-10">
                <a:latin typeface="Calibri"/>
                <a:cs typeface="Calibri"/>
              </a:rPr>
              <a:t>that did not </a:t>
            </a:r>
            <a:r>
              <a:rPr dirty="0" sz="1250" spc="-15">
                <a:latin typeface="Calibri"/>
                <a:cs typeface="Calibri"/>
              </a:rPr>
              <a:t>make </a:t>
            </a:r>
            <a:r>
              <a:rPr dirty="0" sz="1250" spc="-5">
                <a:latin typeface="Calibri"/>
                <a:cs typeface="Calibri"/>
              </a:rPr>
              <a:t>its </a:t>
            </a:r>
            <a:r>
              <a:rPr dirty="0" sz="1250" spc="-10">
                <a:latin typeface="Calibri"/>
                <a:cs typeface="Calibri"/>
              </a:rPr>
              <a:t>use  economical. Following </a:t>
            </a:r>
            <a:r>
              <a:rPr dirty="0" sz="1250" spc="-5">
                <a:latin typeface="Calibri"/>
                <a:cs typeface="Calibri"/>
              </a:rPr>
              <a:t>a metabolomics analysis of the </a:t>
            </a:r>
            <a:r>
              <a:rPr dirty="0" sz="1250" spc="-10">
                <a:latin typeface="Calibri"/>
                <a:cs typeface="Calibri"/>
              </a:rPr>
              <a:t>product,  </a:t>
            </a:r>
            <a:r>
              <a:rPr dirty="0" sz="1250" spc="-15">
                <a:latin typeface="Calibri"/>
                <a:cs typeface="Calibri"/>
              </a:rPr>
              <a:t>efforts were </a:t>
            </a:r>
            <a:r>
              <a:rPr dirty="0" sz="1250" spc="-5">
                <a:latin typeface="Calibri"/>
                <a:cs typeface="Calibri"/>
              </a:rPr>
              <a:t>made </a:t>
            </a:r>
            <a:r>
              <a:rPr dirty="0" sz="1250" spc="-10">
                <a:latin typeface="Calibri"/>
                <a:cs typeface="Calibri"/>
              </a:rPr>
              <a:t>to improve </a:t>
            </a:r>
            <a:r>
              <a:rPr dirty="0" sz="1250" spc="-5">
                <a:latin typeface="Calibri"/>
                <a:cs typeface="Calibri"/>
              </a:rPr>
              <a:t>the viability of its</a:t>
            </a:r>
            <a:r>
              <a:rPr dirty="0" sz="1250" spc="65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use.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1768" y="6419519"/>
            <a:ext cx="4149090" cy="89344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96035">
              <a:lnSpc>
                <a:spcPct val="100000"/>
              </a:lnSpc>
            </a:pPr>
            <a:r>
              <a:rPr dirty="0" sz="1950" spc="-5" b="1" u="heavy">
                <a:latin typeface="Calibri"/>
                <a:cs typeface="Calibri"/>
              </a:rPr>
              <a:t>Primary</a:t>
            </a:r>
            <a:r>
              <a:rPr dirty="0" sz="1950" spc="-35" b="1" u="heavy">
                <a:latin typeface="Calibri"/>
                <a:cs typeface="Calibri"/>
              </a:rPr>
              <a:t> </a:t>
            </a:r>
            <a:r>
              <a:rPr dirty="0" sz="1950" spc="-5" b="1" u="heavy">
                <a:latin typeface="Calibri"/>
                <a:cs typeface="Calibri"/>
              </a:rPr>
              <a:t>Objective</a:t>
            </a:r>
            <a:endParaRPr sz="195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35"/>
              </a:spcBef>
            </a:pPr>
            <a:r>
              <a:rPr dirty="0" sz="1250" spc="-15">
                <a:latin typeface="Calibri"/>
                <a:cs typeface="Calibri"/>
              </a:rPr>
              <a:t>Evaluate </a:t>
            </a:r>
            <a:r>
              <a:rPr dirty="0" sz="1250" spc="-5">
                <a:latin typeface="Calibri"/>
                <a:cs typeface="Calibri"/>
              </a:rPr>
              <a:t>and </a:t>
            </a:r>
            <a:r>
              <a:rPr dirty="0" sz="1250" spc="-10">
                <a:latin typeface="Calibri"/>
                <a:cs typeface="Calibri"/>
              </a:rPr>
              <a:t>compare creeping bentgrass responses to foliarly  </a:t>
            </a:r>
            <a:r>
              <a:rPr dirty="0" sz="1250" spc="-5">
                <a:latin typeface="Calibri"/>
                <a:cs typeface="Calibri"/>
              </a:rPr>
              <a:t>applied BCAA </a:t>
            </a:r>
            <a:r>
              <a:rPr dirty="0" sz="1250" spc="-15">
                <a:latin typeface="Calibri"/>
                <a:cs typeface="Calibri"/>
              </a:rPr>
              <a:t>versus </a:t>
            </a:r>
            <a:r>
              <a:rPr dirty="0" sz="1250" spc="-10">
                <a:latin typeface="Calibri"/>
                <a:cs typeface="Calibri"/>
              </a:rPr>
              <a:t>applications </a:t>
            </a:r>
            <a:r>
              <a:rPr dirty="0" sz="1250" spc="-5">
                <a:latin typeface="Calibri"/>
                <a:cs typeface="Calibri"/>
              </a:rPr>
              <a:t>of </a:t>
            </a:r>
            <a:r>
              <a:rPr dirty="0" sz="1250" spc="-10">
                <a:latin typeface="Calibri"/>
                <a:cs typeface="Calibri"/>
              </a:rPr>
              <a:t>equivalent mineral </a:t>
            </a:r>
            <a:r>
              <a:rPr dirty="0" sz="1250" spc="-5">
                <a:latin typeface="Calibri"/>
                <a:cs typeface="Calibri"/>
              </a:rPr>
              <a:t>nutrition  </a:t>
            </a:r>
            <a:r>
              <a:rPr dirty="0" sz="1250" spc="-25">
                <a:latin typeface="Calibri"/>
                <a:cs typeface="Calibri"/>
              </a:rPr>
              <a:t>only.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1768" y="7666425"/>
            <a:ext cx="4420870" cy="62064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127125">
              <a:lnSpc>
                <a:spcPct val="100000"/>
              </a:lnSpc>
            </a:pPr>
            <a:r>
              <a:rPr dirty="0" sz="1950" spc="-10" b="1" u="heavy">
                <a:latin typeface="Calibri"/>
                <a:cs typeface="Calibri"/>
              </a:rPr>
              <a:t>Materials </a:t>
            </a:r>
            <a:r>
              <a:rPr dirty="0" sz="1950" b="1" u="heavy">
                <a:latin typeface="Calibri"/>
                <a:cs typeface="Calibri"/>
              </a:rPr>
              <a:t>&amp;</a:t>
            </a:r>
            <a:r>
              <a:rPr dirty="0" sz="1950" spc="-35" b="1" u="heavy">
                <a:latin typeface="Calibri"/>
                <a:cs typeface="Calibri"/>
              </a:rPr>
              <a:t> </a:t>
            </a:r>
            <a:r>
              <a:rPr dirty="0" sz="1950" b="1" u="heavy">
                <a:latin typeface="Calibri"/>
                <a:cs typeface="Calibri"/>
              </a:rPr>
              <a:t>Methods</a:t>
            </a:r>
            <a:endParaRPr sz="1950">
              <a:latin typeface="Calibri"/>
              <a:cs typeface="Calibri"/>
            </a:endParaRPr>
          </a:p>
          <a:p>
            <a:pPr marL="156845" indent="-144145">
              <a:lnSpc>
                <a:spcPct val="100000"/>
              </a:lnSpc>
              <a:spcBef>
                <a:spcPts val="170"/>
              </a:spcBef>
              <a:buFont typeface="Symbol"/>
              <a:buChar char=""/>
              <a:tabLst>
                <a:tab pos="143510" algn="l"/>
              </a:tabLst>
            </a:pPr>
            <a:r>
              <a:rPr dirty="0" sz="1250" spc="-10">
                <a:latin typeface="Calibri"/>
                <a:cs typeface="Calibri"/>
              </a:rPr>
              <a:t>Completely randomized design </a:t>
            </a:r>
            <a:r>
              <a:rPr dirty="0" sz="1250" spc="-5">
                <a:latin typeface="Calibri"/>
                <a:cs typeface="Calibri"/>
              </a:rPr>
              <a:t>with 15</a:t>
            </a:r>
            <a:r>
              <a:rPr dirty="0" sz="1250" spc="35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replications</a:t>
            </a:r>
            <a:endParaRPr sz="1250">
              <a:latin typeface="Calibri"/>
              <a:cs typeface="Calibri"/>
            </a:endParaRPr>
          </a:p>
          <a:p>
            <a:pPr marL="156845" marR="377825" indent="-144145">
              <a:lnSpc>
                <a:spcPct val="114599"/>
              </a:lnSpc>
              <a:buFont typeface="Symbol"/>
              <a:buChar char=""/>
              <a:tabLst>
                <a:tab pos="143510" algn="l"/>
              </a:tabLst>
            </a:pPr>
            <a:r>
              <a:rPr dirty="0" sz="1250" spc="-10">
                <a:latin typeface="Calibri"/>
                <a:cs typeface="Calibri"/>
              </a:rPr>
              <a:t>Creeping bentgrass </a:t>
            </a:r>
            <a:r>
              <a:rPr dirty="0" sz="1250" spc="-5">
                <a:latin typeface="Calibri"/>
                <a:cs typeface="Calibri"/>
              </a:rPr>
              <a:t>‘007’ plugs </a:t>
            </a:r>
            <a:r>
              <a:rPr dirty="0" sz="1250" spc="-20">
                <a:latin typeface="Calibri"/>
                <a:cs typeface="Calibri"/>
              </a:rPr>
              <a:t>taken </a:t>
            </a:r>
            <a:r>
              <a:rPr dirty="0" sz="1250" spc="-10">
                <a:latin typeface="Calibri"/>
                <a:cs typeface="Calibri"/>
              </a:rPr>
              <a:t>from </a:t>
            </a:r>
            <a:r>
              <a:rPr dirty="0" sz="1250" spc="-5">
                <a:latin typeface="Calibri"/>
                <a:cs typeface="Calibri"/>
              </a:rPr>
              <a:t>field and </a:t>
            </a:r>
            <a:r>
              <a:rPr dirty="0" sz="1250" spc="-10">
                <a:latin typeface="Calibri"/>
                <a:cs typeface="Calibri"/>
              </a:rPr>
              <a:t>grown </a:t>
            </a:r>
            <a:r>
              <a:rPr dirty="0" sz="1250" spc="-5">
                <a:latin typeface="Calibri"/>
                <a:cs typeface="Calibri"/>
              </a:rPr>
              <a:t>in  9.5-cm </a:t>
            </a:r>
            <a:r>
              <a:rPr dirty="0" sz="1250" spc="-10">
                <a:latin typeface="Calibri"/>
                <a:cs typeface="Calibri"/>
              </a:rPr>
              <a:t>diameter pots </a:t>
            </a:r>
            <a:r>
              <a:rPr dirty="0" sz="1250" spc="-5">
                <a:latin typeface="Calibri"/>
                <a:cs typeface="Calibri"/>
              </a:rPr>
              <a:t>in</a:t>
            </a:r>
            <a:r>
              <a:rPr dirty="0" sz="1250" spc="-20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greenhouse</a:t>
            </a:r>
            <a:endParaRPr sz="1250">
              <a:latin typeface="Calibri"/>
              <a:cs typeface="Calibri"/>
            </a:endParaRPr>
          </a:p>
          <a:p>
            <a:pPr marL="142875" marR="56515" indent="-130175">
              <a:lnSpc>
                <a:spcPct val="114599"/>
              </a:lnSpc>
              <a:buFont typeface="Symbol"/>
              <a:buChar char=""/>
              <a:tabLst>
                <a:tab pos="143510" algn="l"/>
              </a:tabLst>
            </a:pPr>
            <a:r>
              <a:rPr dirty="0" sz="1250" spc="-20">
                <a:latin typeface="Calibri"/>
                <a:cs typeface="Calibri"/>
              </a:rPr>
              <a:t>Treatments </a:t>
            </a:r>
            <a:r>
              <a:rPr dirty="0" sz="1250" spc="-15">
                <a:latin typeface="Calibri"/>
                <a:cs typeface="Calibri"/>
              </a:rPr>
              <a:t>were </a:t>
            </a:r>
            <a:r>
              <a:rPr dirty="0" sz="1250" spc="-5">
                <a:latin typeface="Calibri"/>
                <a:cs typeface="Calibri"/>
              </a:rPr>
              <a:t>applied </a:t>
            </a:r>
            <a:r>
              <a:rPr dirty="0" sz="1250" spc="-10">
                <a:latin typeface="Calibri"/>
                <a:cs typeface="Calibri"/>
              </a:rPr>
              <a:t>on </a:t>
            </a:r>
            <a:r>
              <a:rPr dirty="0" sz="1250" spc="-5">
                <a:latin typeface="Calibri"/>
                <a:cs typeface="Calibri"/>
              </a:rPr>
              <a:t>a 14-d </a:t>
            </a:r>
            <a:r>
              <a:rPr dirty="0" sz="1250" spc="-10">
                <a:latin typeface="Calibri"/>
                <a:cs typeface="Calibri"/>
              </a:rPr>
              <a:t>interval </a:t>
            </a:r>
            <a:r>
              <a:rPr dirty="0" sz="1250" spc="-5">
                <a:latin typeface="Calibri"/>
                <a:cs typeface="Calibri"/>
              </a:rPr>
              <a:t>and </a:t>
            </a:r>
            <a:r>
              <a:rPr dirty="0" sz="1250" spc="-15">
                <a:latin typeface="Calibri"/>
                <a:cs typeface="Calibri"/>
              </a:rPr>
              <a:t>were </a:t>
            </a:r>
            <a:r>
              <a:rPr dirty="0" sz="1250" spc="-10">
                <a:latin typeface="Calibri"/>
                <a:cs typeface="Calibri"/>
              </a:rPr>
              <a:t>based on </a:t>
            </a:r>
            <a:r>
              <a:rPr dirty="0" sz="1250">
                <a:latin typeface="Calibri"/>
                <a:cs typeface="Calibri"/>
              </a:rPr>
              <a:t>an  </a:t>
            </a:r>
            <a:r>
              <a:rPr dirty="0" sz="1250" spc="-10">
                <a:latin typeface="Calibri"/>
                <a:cs typeface="Calibri"/>
              </a:rPr>
              <a:t>equal </a:t>
            </a:r>
            <a:r>
              <a:rPr dirty="0" sz="1250" spc="-15">
                <a:latin typeface="Calibri"/>
                <a:cs typeface="Calibri"/>
              </a:rPr>
              <a:t>rate </a:t>
            </a:r>
            <a:r>
              <a:rPr dirty="0" sz="1250" spc="-5">
                <a:latin typeface="Calibri"/>
                <a:cs typeface="Calibri"/>
              </a:rPr>
              <a:t>of N </a:t>
            </a:r>
            <a:r>
              <a:rPr dirty="0" sz="1250" spc="-10">
                <a:latin typeface="Calibri"/>
                <a:cs typeface="Calibri"/>
              </a:rPr>
              <a:t>(3.4 </a:t>
            </a:r>
            <a:r>
              <a:rPr dirty="0" sz="1250" spc="-5">
                <a:latin typeface="Calibri"/>
                <a:cs typeface="Calibri"/>
              </a:rPr>
              <a:t>kg N </a:t>
            </a:r>
            <a:r>
              <a:rPr dirty="0" sz="1250">
                <a:latin typeface="Calibri"/>
                <a:cs typeface="Calibri"/>
              </a:rPr>
              <a:t>ha</a:t>
            </a:r>
            <a:r>
              <a:rPr dirty="0" baseline="24305" sz="1200">
                <a:latin typeface="Calibri"/>
                <a:cs typeface="Calibri"/>
              </a:rPr>
              <a:t>-1</a:t>
            </a:r>
            <a:r>
              <a:rPr dirty="0" sz="1250">
                <a:latin typeface="Calibri"/>
                <a:cs typeface="Calibri"/>
              </a:rPr>
              <a:t>). </a:t>
            </a:r>
            <a:r>
              <a:rPr dirty="0" sz="1250" spc="-5">
                <a:latin typeface="Calibri"/>
                <a:cs typeface="Calibri"/>
              </a:rPr>
              <a:t>All samples </a:t>
            </a:r>
            <a:r>
              <a:rPr dirty="0" sz="1250" spc="-10">
                <a:latin typeface="Calibri"/>
                <a:cs typeface="Calibri"/>
              </a:rPr>
              <a:t>received </a:t>
            </a:r>
            <a:r>
              <a:rPr dirty="0" sz="1250">
                <a:latin typeface="Calibri"/>
                <a:cs typeface="Calibri"/>
              </a:rPr>
              <a:t>an </a:t>
            </a:r>
            <a:r>
              <a:rPr dirty="0" sz="1250" spc="-10">
                <a:latin typeface="Calibri"/>
                <a:cs typeface="Calibri"/>
              </a:rPr>
              <a:t>additional  application </a:t>
            </a:r>
            <a:r>
              <a:rPr dirty="0" sz="1250" spc="-5">
                <a:latin typeface="Calibri"/>
                <a:cs typeface="Calibri"/>
              </a:rPr>
              <a:t>of </a:t>
            </a:r>
            <a:r>
              <a:rPr dirty="0" sz="1250" spc="-10">
                <a:latin typeface="Calibri"/>
                <a:cs typeface="Calibri"/>
              </a:rPr>
              <a:t>urea at </a:t>
            </a:r>
            <a:r>
              <a:rPr dirty="0" sz="1250" spc="-5">
                <a:latin typeface="Calibri"/>
                <a:cs typeface="Calibri"/>
              </a:rPr>
              <a:t>3.4 kg N </a:t>
            </a:r>
            <a:r>
              <a:rPr dirty="0" sz="1250">
                <a:latin typeface="Calibri"/>
                <a:cs typeface="Calibri"/>
              </a:rPr>
              <a:t>ha</a:t>
            </a:r>
            <a:r>
              <a:rPr dirty="0" baseline="24305" sz="1200">
                <a:latin typeface="Calibri"/>
                <a:cs typeface="Calibri"/>
              </a:rPr>
              <a:t>-1 </a:t>
            </a:r>
            <a:r>
              <a:rPr dirty="0" sz="1250" spc="-10">
                <a:latin typeface="Calibri"/>
                <a:cs typeface="Calibri"/>
              </a:rPr>
              <a:t>halfway through </a:t>
            </a:r>
            <a:r>
              <a:rPr dirty="0" sz="1250" spc="-5">
                <a:latin typeface="Calibri"/>
                <a:cs typeface="Calibri"/>
              </a:rPr>
              <a:t>each 14-d  </a:t>
            </a:r>
            <a:r>
              <a:rPr dirty="0" sz="1250" spc="-10">
                <a:latin typeface="Calibri"/>
                <a:cs typeface="Calibri"/>
              </a:rPr>
              <a:t>treatment</a:t>
            </a:r>
            <a:r>
              <a:rPr dirty="0" sz="1250" spc="-55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interval.</a:t>
            </a:r>
            <a:endParaRPr sz="1250">
              <a:latin typeface="Calibri"/>
              <a:cs typeface="Calibri"/>
            </a:endParaRPr>
          </a:p>
          <a:p>
            <a:pPr marL="142875" marR="111760" indent="-130175">
              <a:lnSpc>
                <a:spcPct val="114599"/>
              </a:lnSpc>
              <a:buFont typeface="Symbol"/>
              <a:buChar char=""/>
              <a:tabLst>
                <a:tab pos="143510" algn="l"/>
              </a:tabLst>
            </a:pPr>
            <a:r>
              <a:rPr dirty="0" sz="1250" spc="-5">
                <a:latin typeface="Calibri"/>
                <a:cs typeface="Calibri"/>
              </a:rPr>
              <a:t>All </a:t>
            </a:r>
            <a:r>
              <a:rPr dirty="0" sz="1250" spc="-10">
                <a:latin typeface="Calibri"/>
                <a:cs typeface="Calibri"/>
              </a:rPr>
              <a:t>treatments </a:t>
            </a:r>
            <a:r>
              <a:rPr dirty="0" sz="1250" spc="-5">
                <a:latin typeface="Calibri"/>
                <a:cs typeface="Calibri"/>
              </a:rPr>
              <a:t>and additional </a:t>
            </a:r>
            <a:r>
              <a:rPr dirty="0" sz="1250" spc="-10">
                <a:latin typeface="Calibri"/>
                <a:cs typeface="Calibri"/>
              </a:rPr>
              <a:t>fertilizer applications </a:t>
            </a:r>
            <a:r>
              <a:rPr dirty="0" sz="1250" spc="-15">
                <a:latin typeface="Calibri"/>
                <a:cs typeface="Calibri"/>
              </a:rPr>
              <a:t>were </a:t>
            </a:r>
            <a:r>
              <a:rPr dirty="0" sz="1250" spc="-5">
                <a:latin typeface="Calibri"/>
                <a:cs typeface="Calibri"/>
              </a:rPr>
              <a:t>applied  </a:t>
            </a:r>
            <a:r>
              <a:rPr dirty="0" sz="1250" spc="-20">
                <a:latin typeface="Calibri"/>
                <a:cs typeface="Calibri"/>
              </a:rPr>
              <a:t>foliarly, </a:t>
            </a:r>
            <a:r>
              <a:rPr dirty="0" sz="1250" spc="-5">
                <a:latin typeface="Calibri"/>
                <a:cs typeface="Calibri"/>
              </a:rPr>
              <a:t>with </a:t>
            </a:r>
            <a:r>
              <a:rPr dirty="0" sz="1250" spc="-10">
                <a:latin typeface="Calibri"/>
                <a:cs typeface="Calibri"/>
              </a:rPr>
              <a:t>irrigation being withheld until </a:t>
            </a:r>
            <a:r>
              <a:rPr dirty="0" sz="1250" spc="-5">
                <a:latin typeface="Calibri"/>
                <a:cs typeface="Calibri"/>
              </a:rPr>
              <a:t>24-h </a:t>
            </a:r>
            <a:r>
              <a:rPr dirty="0" sz="1250" spc="-10">
                <a:latin typeface="Calibri"/>
                <a:cs typeface="Calibri"/>
              </a:rPr>
              <a:t>post</a:t>
            </a:r>
            <a:r>
              <a:rPr dirty="0" sz="1250" spc="160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application.</a:t>
            </a:r>
            <a:endParaRPr sz="1250">
              <a:latin typeface="Calibri"/>
              <a:cs typeface="Calibri"/>
            </a:endParaRPr>
          </a:p>
          <a:p>
            <a:pPr marL="142875" marR="198755" indent="-130175">
              <a:lnSpc>
                <a:spcPct val="114599"/>
              </a:lnSpc>
              <a:buFont typeface="Symbol"/>
              <a:buChar char=""/>
              <a:tabLst>
                <a:tab pos="143510" algn="l"/>
              </a:tabLst>
            </a:pPr>
            <a:r>
              <a:rPr dirty="0" sz="1250" spc="-10">
                <a:latin typeface="Calibri"/>
                <a:cs typeface="Calibri"/>
              </a:rPr>
              <a:t>Supplemental radiation was provided </a:t>
            </a:r>
            <a:r>
              <a:rPr dirty="0" sz="1250" spc="-5">
                <a:latin typeface="Calibri"/>
                <a:cs typeface="Calibri"/>
              </a:rPr>
              <a:t>when </a:t>
            </a:r>
            <a:r>
              <a:rPr dirty="0" sz="1250" spc="-10">
                <a:latin typeface="Calibri"/>
                <a:cs typeface="Calibri"/>
              </a:rPr>
              <a:t>day-time </a:t>
            </a:r>
            <a:r>
              <a:rPr dirty="0" sz="1250" spc="-5">
                <a:latin typeface="Calibri"/>
                <a:cs typeface="Calibri"/>
              </a:rPr>
              <a:t>irradiance  </a:t>
            </a:r>
            <a:r>
              <a:rPr dirty="0" sz="1250" spc="-10">
                <a:latin typeface="Calibri"/>
                <a:cs typeface="Calibri"/>
              </a:rPr>
              <a:t>dropped below </a:t>
            </a:r>
            <a:r>
              <a:rPr dirty="0" sz="1250" spc="-5">
                <a:latin typeface="Calibri"/>
                <a:cs typeface="Calibri"/>
              </a:rPr>
              <a:t>200 µmol </a:t>
            </a:r>
            <a:r>
              <a:rPr dirty="0" sz="1250" spc="5">
                <a:latin typeface="Calibri"/>
                <a:cs typeface="Calibri"/>
              </a:rPr>
              <a:t>m</a:t>
            </a:r>
            <a:r>
              <a:rPr dirty="0" baseline="24305" sz="1200" spc="7">
                <a:latin typeface="Calibri"/>
                <a:cs typeface="Calibri"/>
              </a:rPr>
              <a:t>-2 </a:t>
            </a:r>
            <a:r>
              <a:rPr dirty="0" sz="1250" spc="5">
                <a:latin typeface="Calibri"/>
                <a:cs typeface="Calibri"/>
              </a:rPr>
              <a:t>s</a:t>
            </a:r>
            <a:r>
              <a:rPr dirty="0" baseline="24305" sz="1200" spc="7">
                <a:latin typeface="Calibri"/>
                <a:cs typeface="Calibri"/>
              </a:rPr>
              <a:t>-1 </a:t>
            </a:r>
            <a:r>
              <a:rPr dirty="0" sz="1250" spc="-10">
                <a:latin typeface="Calibri"/>
                <a:cs typeface="Calibri"/>
              </a:rPr>
              <a:t>to ensure </a:t>
            </a:r>
            <a:r>
              <a:rPr dirty="0" sz="1250" spc="-5">
                <a:latin typeface="Calibri"/>
                <a:cs typeface="Calibri"/>
              </a:rPr>
              <a:t>a </a:t>
            </a:r>
            <a:r>
              <a:rPr dirty="0" sz="1250" spc="-10">
                <a:latin typeface="Calibri"/>
                <a:cs typeface="Calibri"/>
              </a:rPr>
              <a:t>consistency </a:t>
            </a:r>
            <a:r>
              <a:rPr dirty="0" sz="1250" spc="-5">
                <a:latin typeface="Calibri"/>
                <a:cs typeface="Calibri"/>
              </a:rPr>
              <a:t>of 16  </a:t>
            </a:r>
            <a:r>
              <a:rPr dirty="0" sz="1250" spc="-15">
                <a:latin typeface="Calibri"/>
                <a:cs typeface="Calibri"/>
              </a:rPr>
              <a:t>hours </a:t>
            </a:r>
            <a:r>
              <a:rPr dirty="0" sz="1250" spc="-5">
                <a:latin typeface="Calibri"/>
                <a:cs typeface="Calibri"/>
              </a:rPr>
              <a:t>of </a:t>
            </a:r>
            <a:r>
              <a:rPr dirty="0" sz="1250" spc="-10">
                <a:latin typeface="Calibri"/>
                <a:cs typeface="Calibri"/>
              </a:rPr>
              <a:t>light per </a:t>
            </a:r>
            <a:r>
              <a:rPr dirty="0" sz="1250" spc="-35">
                <a:latin typeface="Calibri"/>
                <a:cs typeface="Calibri"/>
              </a:rPr>
              <a:t>day, </a:t>
            </a:r>
            <a:r>
              <a:rPr dirty="0" sz="1250" spc="-5">
                <a:latin typeface="Calibri"/>
                <a:cs typeface="Calibri"/>
              </a:rPr>
              <a:t>and </a:t>
            </a:r>
            <a:r>
              <a:rPr dirty="0" sz="1250" spc="-10">
                <a:latin typeface="Calibri"/>
                <a:cs typeface="Calibri"/>
              </a:rPr>
              <a:t>ranged from </a:t>
            </a:r>
            <a:r>
              <a:rPr dirty="0" sz="1250" spc="-5">
                <a:latin typeface="Calibri"/>
                <a:cs typeface="Calibri"/>
              </a:rPr>
              <a:t>350 </a:t>
            </a:r>
            <a:r>
              <a:rPr dirty="0" sz="1250" spc="-10">
                <a:latin typeface="Calibri"/>
                <a:cs typeface="Calibri"/>
              </a:rPr>
              <a:t>to </a:t>
            </a:r>
            <a:r>
              <a:rPr dirty="0" sz="1250" spc="-5">
                <a:latin typeface="Calibri"/>
                <a:cs typeface="Calibri"/>
              </a:rPr>
              <a:t>385 µmol </a:t>
            </a:r>
            <a:r>
              <a:rPr dirty="0" sz="1250" spc="5">
                <a:latin typeface="Calibri"/>
                <a:cs typeface="Calibri"/>
              </a:rPr>
              <a:t>m</a:t>
            </a:r>
            <a:r>
              <a:rPr dirty="0" baseline="24305" sz="1200" spc="7">
                <a:latin typeface="Calibri"/>
                <a:cs typeface="Calibri"/>
              </a:rPr>
              <a:t>-2 </a:t>
            </a:r>
            <a:r>
              <a:rPr dirty="0" baseline="24305" sz="1200" spc="67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s</a:t>
            </a:r>
            <a:r>
              <a:rPr dirty="0" baseline="24305" sz="1200">
                <a:latin typeface="Calibri"/>
                <a:cs typeface="Calibri"/>
              </a:rPr>
              <a:t>-1</a:t>
            </a:r>
            <a:r>
              <a:rPr dirty="0" sz="1250">
                <a:latin typeface="Calibri"/>
                <a:cs typeface="Calibri"/>
              </a:rPr>
              <a:t>.</a:t>
            </a:r>
            <a:endParaRPr sz="1250">
              <a:latin typeface="Calibri"/>
              <a:cs typeface="Calibri"/>
            </a:endParaRPr>
          </a:p>
          <a:p>
            <a:pPr marL="142875" indent="-130175">
              <a:lnSpc>
                <a:spcPct val="100000"/>
              </a:lnSpc>
              <a:spcBef>
                <a:spcPts val="219"/>
              </a:spcBef>
              <a:buFont typeface="Symbol"/>
              <a:buChar char=""/>
              <a:tabLst>
                <a:tab pos="143510" algn="l"/>
              </a:tabLst>
            </a:pPr>
            <a:r>
              <a:rPr dirty="0" sz="1250" spc="-5">
                <a:latin typeface="Calibri"/>
                <a:cs typeface="Calibri"/>
              </a:rPr>
              <a:t>Air </a:t>
            </a:r>
            <a:r>
              <a:rPr dirty="0" sz="1250" spc="-10">
                <a:latin typeface="Calibri"/>
                <a:cs typeface="Calibri"/>
              </a:rPr>
              <a:t>temperature ranged from </a:t>
            </a:r>
            <a:r>
              <a:rPr dirty="0" sz="1250" spc="-5">
                <a:latin typeface="Calibri"/>
                <a:cs typeface="Calibri"/>
              </a:rPr>
              <a:t>22.3 </a:t>
            </a:r>
            <a:r>
              <a:rPr dirty="0" sz="1250" spc="-10">
                <a:latin typeface="Calibri"/>
                <a:cs typeface="Calibri"/>
              </a:rPr>
              <a:t>to</a:t>
            </a:r>
            <a:r>
              <a:rPr dirty="0" sz="1250" spc="-45">
                <a:latin typeface="Calibri"/>
                <a:cs typeface="Calibri"/>
              </a:rPr>
              <a:t> </a:t>
            </a:r>
            <a:r>
              <a:rPr dirty="0" sz="1250" spc="-5">
                <a:latin typeface="Calibri"/>
                <a:cs typeface="Calibri"/>
              </a:rPr>
              <a:t>23.6°C</a:t>
            </a:r>
            <a:endParaRPr sz="1250">
              <a:latin typeface="Calibri"/>
              <a:cs typeface="Calibri"/>
            </a:endParaRPr>
          </a:p>
          <a:p>
            <a:pPr marL="142875" indent="-130175">
              <a:lnSpc>
                <a:spcPct val="100000"/>
              </a:lnSpc>
              <a:spcBef>
                <a:spcPts val="219"/>
              </a:spcBef>
              <a:buFont typeface="Symbol"/>
              <a:buChar char=""/>
              <a:tabLst>
                <a:tab pos="143510" algn="l"/>
              </a:tabLst>
            </a:pPr>
            <a:r>
              <a:rPr dirty="0" sz="1250" spc="-10">
                <a:latin typeface="Calibri"/>
                <a:cs typeface="Calibri"/>
              </a:rPr>
              <a:t>Relative </a:t>
            </a:r>
            <a:r>
              <a:rPr dirty="0" sz="1250" spc="-5">
                <a:latin typeface="Calibri"/>
                <a:cs typeface="Calibri"/>
              </a:rPr>
              <a:t>Humidity </a:t>
            </a:r>
            <a:r>
              <a:rPr dirty="0" sz="1250" spc="-15">
                <a:latin typeface="Calibri"/>
                <a:cs typeface="Calibri"/>
              </a:rPr>
              <a:t>ranged from </a:t>
            </a:r>
            <a:r>
              <a:rPr dirty="0" sz="1250" spc="-5">
                <a:latin typeface="Calibri"/>
                <a:cs typeface="Calibri"/>
              </a:rPr>
              <a:t>24.3 </a:t>
            </a:r>
            <a:r>
              <a:rPr dirty="0" sz="1250" spc="-10">
                <a:latin typeface="Calibri"/>
                <a:cs typeface="Calibri"/>
              </a:rPr>
              <a:t>to</a:t>
            </a:r>
            <a:r>
              <a:rPr dirty="0" sz="1250" spc="35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44.7%</a:t>
            </a:r>
            <a:endParaRPr sz="1250">
              <a:latin typeface="Calibri"/>
              <a:cs typeface="Calibri"/>
            </a:endParaRPr>
          </a:p>
          <a:p>
            <a:pPr marL="142875" marR="121285" indent="-130175">
              <a:lnSpc>
                <a:spcPts val="1720"/>
              </a:lnSpc>
              <a:spcBef>
                <a:spcPts val="85"/>
              </a:spcBef>
              <a:buFont typeface="Symbol"/>
              <a:buChar char=""/>
              <a:tabLst>
                <a:tab pos="143510" algn="l"/>
              </a:tabLst>
            </a:pPr>
            <a:r>
              <a:rPr dirty="0" sz="1250" spc="-10">
                <a:latin typeface="Calibri"/>
                <a:cs typeface="Calibri"/>
              </a:rPr>
              <a:t>Samples </a:t>
            </a:r>
            <a:r>
              <a:rPr dirty="0" sz="1250" spc="-15">
                <a:latin typeface="Calibri"/>
                <a:cs typeface="Calibri"/>
              </a:rPr>
              <a:t>were </a:t>
            </a:r>
            <a:r>
              <a:rPr dirty="0" sz="1250" spc="-10">
                <a:latin typeface="Calibri"/>
                <a:cs typeface="Calibri"/>
              </a:rPr>
              <a:t>mist </a:t>
            </a:r>
            <a:r>
              <a:rPr dirty="0" sz="1250" spc="-15">
                <a:latin typeface="Calibri"/>
                <a:cs typeface="Calibri"/>
              </a:rPr>
              <a:t>watered </a:t>
            </a:r>
            <a:r>
              <a:rPr dirty="0" sz="1250" spc="-5">
                <a:latin typeface="Calibri"/>
                <a:cs typeface="Calibri"/>
              </a:rPr>
              <a:t>with 2 ml, 4 times </a:t>
            </a:r>
            <a:r>
              <a:rPr dirty="0" sz="1250" spc="-25">
                <a:latin typeface="Calibri"/>
                <a:cs typeface="Calibri"/>
              </a:rPr>
              <a:t>daily, </a:t>
            </a:r>
            <a:r>
              <a:rPr dirty="0" sz="1250" spc="-10">
                <a:latin typeface="Calibri"/>
                <a:cs typeface="Calibri"/>
              </a:rPr>
              <a:t>until rooting  occurred</a:t>
            </a:r>
            <a:endParaRPr sz="1250">
              <a:latin typeface="Calibri"/>
              <a:cs typeface="Calibri"/>
            </a:endParaRPr>
          </a:p>
          <a:p>
            <a:pPr marL="142875" marR="606425" indent="-130175">
              <a:lnSpc>
                <a:spcPts val="1720"/>
              </a:lnSpc>
              <a:buFont typeface="Symbol"/>
              <a:buChar char=""/>
              <a:tabLst>
                <a:tab pos="143510" algn="l"/>
              </a:tabLst>
            </a:pPr>
            <a:r>
              <a:rPr dirty="0" sz="1250" spc="-20">
                <a:latin typeface="Calibri"/>
                <a:cs typeface="Calibri"/>
              </a:rPr>
              <a:t>At </a:t>
            </a:r>
            <a:r>
              <a:rPr dirty="0" sz="1250" spc="-5">
                <a:latin typeface="Calibri"/>
                <a:cs typeface="Calibri"/>
              </a:rPr>
              <a:t>the </a:t>
            </a:r>
            <a:r>
              <a:rPr dirty="0" sz="1250" spc="-10">
                <a:latin typeface="Calibri"/>
                <a:cs typeface="Calibri"/>
              </a:rPr>
              <a:t>point samples </a:t>
            </a:r>
            <a:r>
              <a:rPr dirty="0" sz="1250" spc="-5">
                <a:latin typeface="Calibri"/>
                <a:cs typeface="Calibri"/>
              </a:rPr>
              <a:t>had </a:t>
            </a:r>
            <a:r>
              <a:rPr dirty="0" sz="1250" spc="-10">
                <a:latin typeface="Calibri"/>
                <a:cs typeface="Calibri"/>
              </a:rPr>
              <a:t>established roots, watering was  transitioned to 2.54-cm per</a:t>
            </a:r>
            <a:r>
              <a:rPr dirty="0" sz="1250" spc="35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week</a:t>
            </a:r>
            <a:endParaRPr sz="1250">
              <a:latin typeface="Calibri"/>
              <a:cs typeface="Calibri"/>
            </a:endParaRPr>
          </a:p>
          <a:p>
            <a:pPr marL="142875" marR="5080" indent="-130175">
              <a:lnSpc>
                <a:spcPts val="1720"/>
              </a:lnSpc>
              <a:buFont typeface="Symbol"/>
              <a:buChar char=""/>
              <a:tabLst>
                <a:tab pos="143510" algn="l"/>
              </a:tabLst>
            </a:pPr>
            <a:r>
              <a:rPr dirty="0" sz="1250" spc="-5">
                <a:latin typeface="Calibri"/>
                <a:cs typeface="Calibri"/>
              </a:rPr>
              <a:t>A </a:t>
            </a:r>
            <a:r>
              <a:rPr dirty="0" sz="1250" spc="-10">
                <a:latin typeface="Calibri"/>
                <a:cs typeface="Calibri"/>
              </a:rPr>
              <a:t>total </a:t>
            </a:r>
            <a:r>
              <a:rPr dirty="0" sz="1250" spc="-5">
                <a:latin typeface="Calibri"/>
                <a:cs typeface="Calibri"/>
              </a:rPr>
              <a:t>of 4 </a:t>
            </a:r>
            <a:r>
              <a:rPr dirty="0" sz="1250" spc="-10">
                <a:latin typeface="Calibri"/>
                <a:cs typeface="Calibri"/>
              </a:rPr>
              <a:t>treatment applications occurred during </a:t>
            </a:r>
            <a:r>
              <a:rPr dirty="0" sz="1250" spc="-5">
                <a:latin typeface="Calibri"/>
                <a:cs typeface="Calibri"/>
              </a:rPr>
              <a:t>the </a:t>
            </a:r>
            <a:r>
              <a:rPr dirty="0" sz="1250" spc="-10">
                <a:latin typeface="Calibri"/>
                <a:cs typeface="Calibri"/>
              </a:rPr>
              <a:t>duration of  </a:t>
            </a:r>
            <a:r>
              <a:rPr dirty="0" sz="1250" spc="-5">
                <a:latin typeface="Calibri"/>
                <a:cs typeface="Calibri"/>
              </a:rPr>
              <a:t>the</a:t>
            </a:r>
            <a:r>
              <a:rPr dirty="0" sz="1250" spc="-85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study</a:t>
            </a:r>
            <a:endParaRPr sz="1250">
              <a:latin typeface="Calibri"/>
              <a:cs typeface="Calibri"/>
            </a:endParaRPr>
          </a:p>
          <a:p>
            <a:pPr marL="142875" marR="420370" indent="-130175">
              <a:lnSpc>
                <a:spcPts val="1720"/>
              </a:lnSpc>
              <a:buFont typeface="Symbol"/>
              <a:buChar char=""/>
              <a:tabLst>
                <a:tab pos="143510" algn="l"/>
              </a:tabLst>
            </a:pPr>
            <a:r>
              <a:rPr dirty="0" sz="1250" spc="-5">
                <a:latin typeface="Calibri"/>
                <a:cs typeface="Calibri"/>
              </a:rPr>
              <a:t>A </a:t>
            </a:r>
            <a:r>
              <a:rPr dirty="0" sz="1250" spc="-10">
                <a:latin typeface="Calibri"/>
                <a:cs typeface="Calibri"/>
              </a:rPr>
              <a:t>light-box was used to </a:t>
            </a:r>
            <a:r>
              <a:rPr dirty="0" sz="1250" spc="-15">
                <a:latin typeface="Calibri"/>
                <a:cs typeface="Calibri"/>
              </a:rPr>
              <a:t>record </a:t>
            </a:r>
            <a:r>
              <a:rPr dirty="0" sz="1250" spc="-10">
                <a:latin typeface="Calibri"/>
                <a:cs typeface="Calibri"/>
              </a:rPr>
              <a:t>weekly digital </a:t>
            </a:r>
            <a:r>
              <a:rPr dirty="0" sz="1250" spc="-5">
                <a:latin typeface="Calibri"/>
                <a:cs typeface="Calibri"/>
              </a:rPr>
              <a:t>images of each  </a:t>
            </a:r>
            <a:r>
              <a:rPr dirty="0" sz="1250" spc="-10">
                <a:latin typeface="Calibri"/>
                <a:cs typeface="Calibri"/>
              </a:rPr>
              <a:t>sample </a:t>
            </a:r>
            <a:r>
              <a:rPr dirty="0" sz="1250" spc="-5">
                <a:latin typeface="Calibri"/>
                <a:cs typeface="Calibri"/>
              </a:rPr>
              <a:t>in </a:t>
            </a:r>
            <a:r>
              <a:rPr dirty="0" sz="1250" spc="-10">
                <a:latin typeface="Calibri"/>
                <a:cs typeface="Calibri"/>
              </a:rPr>
              <a:t>order to track growth </a:t>
            </a:r>
            <a:r>
              <a:rPr dirty="0" sz="1250" spc="-5">
                <a:latin typeface="Calibri"/>
                <a:cs typeface="Calibri"/>
              </a:rPr>
              <a:t>and </a:t>
            </a:r>
            <a:r>
              <a:rPr dirty="0" sz="1250" spc="-10">
                <a:latin typeface="Calibri"/>
                <a:cs typeface="Calibri"/>
              </a:rPr>
              <a:t>spreading</a:t>
            </a:r>
            <a:r>
              <a:rPr dirty="0" sz="1250" spc="75">
                <a:latin typeface="Calibri"/>
                <a:cs typeface="Calibri"/>
              </a:rPr>
              <a:t> </a:t>
            </a:r>
            <a:r>
              <a:rPr dirty="0" sz="1250" spc="-15">
                <a:latin typeface="Calibri"/>
                <a:cs typeface="Calibri"/>
              </a:rPr>
              <a:t>rates.</a:t>
            </a:r>
            <a:endParaRPr sz="1250">
              <a:latin typeface="Calibri"/>
              <a:cs typeface="Calibri"/>
            </a:endParaRPr>
          </a:p>
          <a:p>
            <a:pPr marL="142875" marR="177800" indent="-130175">
              <a:lnSpc>
                <a:spcPts val="1720"/>
              </a:lnSpc>
              <a:buFont typeface="Symbol"/>
              <a:buChar char=""/>
              <a:tabLst>
                <a:tab pos="143510" algn="l"/>
              </a:tabLst>
            </a:pPr>
            <a:r>
              <a:rPr dirty="0" sz="1250" spc="-10">
                <a:latin typeface="Calibri"/>
                <a:cs typeface="Calibri"/>
              </a:rPr>
              <a:t>Samples </a:t>
            </a:r>
            <a:r>
              <a:rPr dirty="0" sz="1250" spc="-15">
                <a:latin typeface="Calibri"/>
                <a:cs typeface="Calibri"/>
              </a:rPr>
              <a:t>were </a:t>
            </a:r>
            <a:r>
              <a:rPr dirty="0" sz="1250" spc="-10">
                <a:latin typeface="Calibri"/>
                <a:cs typeface="Calibri"/>
              </a:rPr>
              <a:t>harvested </a:t>
            </a:r>
            <a:r>
              <a:rPr dirty="0" sz="1250" spc="-5">
                <a:latin typeface="Calibri"/>
                <a:cs typeface="Calibri"/>
              </a:rPr>
              <a:t>8 </a:t>
            </a:r>
            <a:r>
              <a:rPr dirty="0" sz="1250" spc="-15">
                <a:latin typeface="Calibri"/>
                <a:cs typeface="Calibri"/>
              </a:rPr>
              <a:t>weeks </a:t>
            </a:r>
            <a:r>
              <a:rPr dirty="0" sz="1250" spc="-10">
                <a:latin typeface="Calibri"/>
                <a:cs typeface="Calibri"/>
              </a:rPr>
              <a:t>after transplanting, </a:t>
            </a:r>
            <a:r>
              <a:rPr dirty="0" sz="1250" spc="-5">
                <a:latin typeface="Calibri"/>
                <a:cs typeface="Calibri"/>
              </a:rPr>
              <a:t>or </a:t>
            </a:r>
            <a:r>
              <a:rPr dirty="0" sz="1250" spc="-10">
                <a:latin typeface="Calibri"/>
                <a:cs typeface="Calibri"/>
              </a:rPr>
              <a:t>at </a:t>
            </a:r>
            <a:r>
              <a:rPr dirty="0" sz="1250" spc="-5">
                <a:latin typeface="Calibri"/>
                <a:cs typeface="Calibri"/>
              </a:rPr>
              <a:t>42-d  </a:t>
            </a:r>
            <a:r>
              <a:rPr dirty="0" sz="1250" spc="-10">
                <a:latin typeface="Calibri"/>
                <a:cs typeface="Calibri"/>
              </a:rPr>
              <a:t>following  </a:t>
            </a:r>
            <a:r>
              <a:rPr dirty="0" sz="1250" spc="-5">
                <a:latin typeface="Calibri"/>
                <a:cs typeface="Calibri"/>
              </a:rPr>
              <a:t>initial</a:t>
            </a:r>
            <a:r>
              <a:rPr dirty="0" sz="1250" spc="-30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treatment.</a:t>
            </a:r>
            <a:endParaRPr sz="1250">
              <a:latin typeface="Calibri"/>
              <a:cs typeface="Calibri"/>
            </a:endParaRPr>
          </a:p>
          <a:p>
            <a:pPr marL="142875" marR="67945" indent="-130175">
              <a:lnSpc>
                <a:spcPts val="1720"/>
              </a:lnSpc>
              <a:buFont typeface="Symbol"/>
              <a:buChar char=""/>
              <a:tabLst>
                <a:tab pos="143510" algn="l"/>
              </a:tabLst>
            </a:pPr>
            <a:r>
              <a:rPr dirty="0" sz="1250" spc="-10">
                <a:latin typeface="Calibri"/>
                <a:cs typeface="Calibri"/>
              </a:rPr>
              <a:t>Measurements included rooting </a:t>
            </a:r>
            <a:r>
              <a:rPr dirty="0" sz="1250" spc="-5">
                <a:latin typeface="Calibri"/>
                <a:cs typeface="Calibri"/>
              </a:rPr>
              <a:t>biomass (g), </a:t>
            </a:r>
            <a:r>
              <a:rPr dirty="0" sz="1250" spc="-10">
                <a:latin typeface="Calibri"/>
                <a:cs typeface="Calibri"/>
              </a:rPr>
              <a:t>above-ground shoot  weight </a:t>
            </a:r>
            <a:r>
              <a:rPr dirty="0" sz="1250" spc="-5">
                <a:latin typeface="Calibri"/>
                <a:cs typeface="Calibri"/>
              </a:rPr>
              <a:t>(g), </a:t>
            </a:r>
            <a:r>
              <a:rPr dirty="0" sz="1250" spc="-10">
                <a:latin typeface="Calibri"/>
                <a:cs typeface="Calibri"/>
              </a:rPr>
              <a:t>shoot density </a:t>
            </a:r>
            <a:r>
              <a:rPr dirty="0" sz="1250" spc="-5">
                <a:latin typeface="Calibri"/>
                <a:cs typeface="Calibri"/>
              </a:rPr>
              <a:t>(# </a:t>
            </a:r>
            <a:r>
              <a:rPr dirty="0" sz="1250" spc="-10">
                <a:latin typeface="Calibri"/>
                <a:cs typeface="Calibri"/>
              </a:rPr>
              <a:t>shoots </a:t>
            </a:r>
            <a:r>
              <a:rPr dirty="0" sz="1250" spc="-5">
                <a:latin typeface="Calibri"/>
                <a:cs typeface="Calibri"/>
              </a:rPr>
              <a:t>2.85-cm</a:t>
            </a:r>
            <a:r>
              <a:rPr dirty="0" baseline="24305" sz="1200" spc="-7">
                <a:latin typeface="Calibri"/>
                <a:cs typeface="Calibri"/>
              </a:rPr>
              <a:t>-2</a:t>
            </a:r>
            <a:r>
              <a:rPr dirty="0" sz="1250" spc="-5">
                <a:latin typeface="Calibri"/>
                <a:cs typeface="Calibri"/>
              </a:rPr>
              <a:t>), and </a:t>
            </a:r>
            <a:r>
              <a:rPr dirty="0" sz="1250" spc="-10">
                <a:latin typeface="Calibri"/>
                <a:cs typeface="Calibri"/>
              </a:rPr>
              <a:t>area of  </a:t>
            </a:r>
            <a:r>
              <a:rPr dirty="0" sz="1250" spc="-15">
                <a:latin typeface="Calibri"/>
                <a:cs typeface="Calibri"/>
              </a:rPr>
              <a:t>coverage </a:t>
            </a:r>
            <a:r>
              <a:rPr dirty="0" sz="1250" spc="-10">
                <a:latin typeface="Calibri"/>
                <a:cs typeface="Calibri"/>
              </a:rPr>
              <a:t>through digital image </a:t>
            </a:r>
            <a:r>
              <a:rPr dirty="0" sz="1250" spc="-5">
                <a:latin typeface="Calibri"/>
                <a:cs typeface="Calibri"/>
              </a:rPr>
              <a:t>analysis</a:t>
            </a:r>
            <a:r>
              <a:rPr dirty="0" sz="1250" spc="20">
                <a:latin typeface="Calibri"/>
                <a:cs typeface="Calibri"/>
              </a:rPr>
              <a:t> </a:t>
            </a:r>
            <a:r>
              <a:rPr dirty="0" sz="1250" spc="-5">
                <a:latin typeface="Calibri"/>
                <a:cs typeface="Calibri"/>
              </a:rPr>
              <a:t>(DIA)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13182" y="14103188"/>
            <a:ext cx="1502410" cy="3225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950" spc="-20" b="1" u="heavy">
                <a:latin typeface="Calibri"/>
                <a:cs typeface="Calibri"/>
              </a:rPr>
              <a:t>Treatment</a:t>
            </a:r>
            <a:r>
              <a:rPr dirty="0" sz="1950" spc="-65" b="1" u="heavy">
                <a:latin typeface="Calibri"/>
                <a:cs typeface="Calibri"/>
              </a:rPr>
              <a:t> </a:t>
            </a:r>
            <a:r>
              <a:rPr dirty="0" sz="1950" spc="-5" b="1" u="heavy">
                <a:latin typeface="Calibri"/>
                <a:cs typeface="Calibri"/>
              </a:rPr>
              <a:t>List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4765971" y="2574755"/>
            <a:ext cx="4751705" cy="13644244"/>
          </a:xfrm>
          <a:custGeom>
            <a:avLst/>
            <a:gdLst/>
            <a:ahLst/>
            <a:cxnLst/>
            <a:rect l="l" t="t" r="r" b="b"/>
            <a:pathLst>
              <a:path w="4751705" h="13644244">
                <a:moveTo>
                  <a:pt x="4751193" y="791865"/>
                </a:moveTo>
                <a:lnTo>
                  <a:pt x="0" y="791865"/>
                </a:lnTo>
                <a:lnTo>
                  <a:pt x="0" y="12851815"/>
                </a:lnTo>
                <a:lnTo>
                  <a:pt x="1445" y="12900052"/>
                </a:lnTo>
                <a:lnTo>
                  <a:pt x="5725" y="12947526"/>
                </a:lnTo>
                <a:lnTo>
                  <a:pt x="12757" y="12994152"/>
                </a:lnTo>
                <a:lnTo>
                  <a:pt x="22459" y="13039848"/>
                </a:lnTo>
                <a:lnTo>
                  <a:pt x="34747" y="13084531"/>
                </a:lnTo>
                <a:lnTo>
                  <a:pt x="49539" y="13128119"/>
                </a:lnTo>
                <a:lnTo>
                  <a:pt x="66752" y="13170528"/>
                </a:lnTo>
                <a:lnTo>
                  <a:pt x="86304" y="13211676"/>
                </a:lnTo>
                <a:lnTo>
                  <a:pt x="108110" y="13251481"/>
                </a:lnTo>
                <a:lnTo>
                  <a:pt x="132089" y="13289858"/>
                </a:lnTo>
                <a:lnTo>
                  <a:pt x="158158" y="13326725"/>
                </a:lnTo>
                <a:lnTo>
                  <a:pt x="186233" y="13362000"/>
                </a:lnTo>
                <a:lnTo>
                  <a:pt x="216232" y="13395599"/>
                </a:lnTo>
                <a:lnTo>
                  <a:pt x="248073" y="13427440"/>
                </a:lnTo>
                <a:lnTo>
                  <a:pt x="281672" y="13457440"/>
                </a:lnTo>
                <a:lnTo>
                  <a:pt x="316946" y="13485516"/>
                </a:lnTo>
                <a:lnTo>
                  <a:pt x="353814" y="13511585"/>
                </a:lnTo>
                <a:lnTo>
                  <a:pt x="392191" y="13535564"/>
                </a:lnTo>
                <a:lnTo>
                  <a:pt x="431995" y="13557372"/>
                </a:lnTo>
                <a:lnTo>
                  <a:pt x="473143" y="13576923"/>
                </a:lnTo>
                <a:lnTo>
                  <a:pt x="515553" y="13594137"/>
                </a:lnTo>
                <a:lnTo>
                  <a:pt x="559142" y="13608930"/>
                </a:lnTo>
                <a:lnTo>
                  <a:pt x="603826" y="13621218"/>
                </a:lnTo>
                <a:lnTo>
                  <a:pt x="649524" y="13630921"/>
                </a:lnTo>
                <a:lnTo>
                  <a:pt x="696151" y="13637953"/>
                </a:lnTo>
                <a:lnTo>
                  <a:pt x="743626" y="13642234"/>
                </a:lnTo>
                <a:lnTo>
                  <a:pt x="791865" y="13643679"/>
                </a:lnTo>
                <a:lnTo>
                  <a:pt x="3959327" y="13643679"/>
                </a:lnTo>
                <a:lnTo>
                  <a:pt x="4007567" y="13642234"/>
                </a:lnTo>
                <a:lnTo>
                  <a:pt x="4055042" y="13637953"/>
                </a:lnTo>
                <a:lnTo>
                  <a:pt x="4101669" y="13630921"/>
                </a:lnTo>
                <a:lnTo>
                  <a:pt x="4147366" y="13621218"/>
                </a:lnTo>
                <a:lnTo>
                  <a:pt x="4192051" y="13608930"/>
                </a:lnTo>
                <a:lnTo>
                  <a:pt x="4235639" y="13594137"/>
                </a:lnTo>
                <a:lnTo>
                  <a:pt x="4278049" y="13576923"/>
                </a:lnTo>
                <a:lnTo>
                  <a:pt x="4319198" y="13557372"/>
                </a:lnTo>
                <a:lnTo>
                  <a:pt x="4359002" y="13535564"/>
                </a:lnTo>
                <a:lnTo>
                  <a:pt x="4397379" y="13511585"/>
                </a:lnTo>
                <a:lnTo>
                  <a:pt x="4434246" y="13485516"/>
                </a:lnTo>
                <a:lnTo>
                  <a:pt x="4469521" y="13457440"/>
                </a:lnTo>
                <a:lnTo>
                  <a:pt x="4503120" y="13427440"/>
                </a:lnTo>
                <a:lnTo>
                  <a:pt x="4534960" y="13395599"/>
                </a:lnTo>
                <a:lnTo>
                  <a:pt x="4564960" y="13362000"/>
                </a:lnTo>
                <a:lnTo>
                  <a:pt x="4593035" y="13326725"/>
                </a:lnTo>
                <a:lnTo>
                  <a:pt x="4619104" y="13289858"/>
                </a:lnTo>
                <a:lnTo>
                  <a:pt x="4643083" y="13251481"/>
                </a:lnTo>
                <a:lnTo>
                  <a:pt x="4664889" y="13211676"/>
                </a:lnTo>
                <a:lnTo>
                  <a:pt x="4684440" y="13170528"/>
                </a:lnTo>
                <a:lnTo>
                  <a:pt x="4701653" y="13128119"/>
                </a:lnTo>
                <a:lnTo>
                  <a:pt x="4716445" y="13084531"/>
                </a:lnTo>
                <a:lnTo>
                  <a:pt x="4728734" y="13039848"/>
                </a:lnTo>
                <a:lnTo>
                  <a:pt x="4738435" y="12994152"/>
                </a:lnTo>
                <a:lnTo>
                  <a:pt x="4745468" y="12947526"/>
                </a:lnTo>
                <a:lnTo>
                  <a:pt x="4749748" y="12900052"/>
                </a:lnTo>
                <a:lnTo>
                  <a:pt x="4751193" y="12851815"/>
                </a:lnTo>
                <a:lnTo>
                  <a:pt x="4751193" y="791865"/>
                </a:lnTo>
                <a:close/>
              </a:path>
              <a:path w="4751705" h="13644244">
                <a:moveTo>
                  <a:pt x="4745468" y="696151"/>
                </a:moveTo>
                <a:lnTo>
                  <a:pt x="5725" y="696151"/>
                </a:lnTo>
                <a:lnTo>
                  <a:pt x="1445" y="743626"/>
                </a:lnTo>
                <a:lnTo>
                  <a:pt x="4749748" y="743626"/>
                </a:lnTo>
                <a:lnTo>
                  <a:pt x="4745468" y="696151"/>
                </a:lnTo>
                <a:close/>
              </a:path>
              <a:path w="4751705" h="13644244">
                <a:moveTo>
                  <a:pt x="3959327" y="0"/>
                </a:moveTo>
                <a:lnTo>
                  <a:pt x="791865" y="0"/>
                </a:lnTo>
                <a:lnTo>
                  <a:pt x="743626" y="1445"/>
                </a:lnTo>
                <a:lnTo>
                  <a:pt x="696151" y="5725"/>
                </a:lnTo>
                <a:lnTo>
                  <a:pt x="649524" y="12757"/>
                </a:lnTo>
                <a:lnTo>
                  <a:pt x="603826" y="22459"/>
                </a:lnTo>
                <a:lnTo>
                  <a:pt x="559142" y="34747"/>
                </a:lnTo>
                <a:lnTo>
                  <a:pt x="515553" y="49539"/>
                </a:lnTo>
                <a:lnTo>
                  <a:pt x="473143" y="66752"/>
                </a:lnTo>
                <a:lnTo>
                  <a:pt x="431995" y="86304"/>
                </a:lnTo>
                <a:lnTo>
                  <a:pt x="392191" y="108110"/>
                </a:lnTo>
                <a:lnTo>
                  <a:pt x="353814" y="132089"/>
                </a:lnTo>
                <a:lnTo>
                  <a:pt x="316946" y="158158"/>
                </a:lnTo>
                <a:lnTo>
                  <a:pt x="281672" y="186233"/>
                </a:lnTo>
                <a:lnTo>
                  <a:pt x="4469521" y="186233"/>
                </a:lnTo>
                <a:lnTo>
                  <a:pt x="4434246" y="158158"/>
                </a:lnTo>
                <a:lnTo>
                  <a:pt x="4397379" y="132089"/>
                </a:lnTo>
                <a:lnTo>
                  <a:pt x="4359002" y="108110"/>
                </a:lnTo>
                <a:lnTo>
                  <a:pt x="4319198" y="86304"/>
                </a:lnTo>
                <a:lnTo>
                  <a:pt x="4278049" y="66752"/>
                </a:lnTo>
                <a:lnTo>
                  <a:pt x="4235639" y="49539"/>
                </a:lnTo>
                <a:lnTo>
                  <a:pt x="4192051" y="34747"/>
                </a:lnTo>
                <a:lnTo>
                  <a:pt x="4147366" y="22459"/>
                </a:lnTo>
                <a:lnTo>
                  <a:pt x="4101669" y="12757"/>
                </a:lnTo>
                <a:lnTo>
                  <a:pt x="4055042" y="5725"/>
                </a:lnTo>
                <a:lnTo>
                  <a:pt x="4007567" y="1445"/>
                </a:lnTo>
                <a:lnTo>
                  <a:pt x="3959327" y="0"/>
                </a:lnTo>
                <a:close/>
              </a:path>
            </a:pathLst>
          </a:custGeom>
          <a:solidFill>
            <a:srgbClr val="DCE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4765971" y="2574755"/>
            <a:ext cx="4751705" cy="13644244"/>
          </a:xfrm>
          <a:custGeom>
            <a:avLst/>
            <a:gdLst/>
            <a:ahLst/>
            <a:cxnLst/>
            <a:rect l="l" t="t" r="r" b="b"/>
            <a:pathLst>
              <a:path w="4751705" h="13644244">
                <a:moveTo>
                  <a:pt x="0" y="791865"/>
                </a:moveTo>
                <a:lnTo>
                  <a:pt x="1445" y="743626"/>
                </a:lnTo>
                <a:lnTo>
                  <a:pt x="5725" y="696151"/>
                </a:lnTo>
                <a:lnTo>
                  <a:pt x="12757" y="649524"/>
                </a:lnTo>
                <a:lnTo>
                  <a:pt x="22459" y="603826"/>
                </a:lnTo>
                <a:lnTo>
                  <a:pt x="34747" y="559142"/>
                </a:lnTo>
                <a:lnTo>
                  <a:pt x="49539" y="515553"/>
                </a:lnTo>
                <a:lnTo>
                  <a:pt x="66752" y="473143"/>
                </a:lnTo>
                <a:lnTo>
                  <a:pt x="86304" y="431995"/>
                </a:lnTo>
                <a:lnTo>
                  <a:pt x="108110" y="392191"/>
                </a:lnTo>
                <a:lnTo>
                  <a:pt x="132089" y="353814"/>
                </a:lnTo>
                <a:lnTo>
                  <a:pt x="158158" y="316946"/>
                </a:lnTo>
                <a:lnTo>
                  <a:pt x="186233" y="281672"/>
                </a:lnTo>
                <a:lnTo>
                  <a:pt x="216232" y="248073"/>
                </a:lnTo>
                <a:lnTo>
                  <a:pt x="248073" y="216232"/>
                </a:lnTo>
                <a:lnTo>
                  <a:pt x="281672" y="186233"/>
                </a:lnTo>
                <a:lnTo>
                  <a:pt x="316946" y="158158"/>
                </a:lnTo>
                <a:lnTo>
                  <a:pt x="353814" y="132089"/>
                </a:lnTo>
                <a:lnTo>
                  <a:pt x="392191" y="108110"/>
                </a:lnTo>
                <a:lnTo>
                  <a:pt x="431995" y="86304"/>
                </a:lnTo>
                <a:lnTo>
                  <a:pt x="473143" y="66752"/>
                </a:lnTo>
                <a:lnTo>
                  <a:pt x="515553" y="49539"/>
                </a:lnTo>
                <a:lnTo>
                  <a:pt x="559142" y="34747"/>
                </a:lnTo>
                <a:lnTo>
                  <a:pt x="603826" y="22459"/>
                </a:lnTo>
                <a:lnTo>
                  <a:pt x="649524" y="12757"/>
                </a:lnTo>
                <a:lnTo>
                  <a:pt x="696151" y="5725"/>
                </a:lnTo>
                <a:lnTo>
                  <a:pt x="743626" y="1445"/>
                </a:lnTo>
                <a:lnTo>
                  <a:pt x="791865" y="0"/>
                </a:lnTo>
                <a:lnTo>
                  <a:pt x="3959327" y="0"/>
                </a:lnTo>
                <a:lnTo>
                  <a:pt x="4007567" y="1445"/>
                </a:lnTo>
                <a:lnTo>
                  <a:pt x="4055042" y="5725"/>
                </a:lnTo>
                <a:lnTo>
                  <a:pt x="4101669" y="12757"/>
                </a:lnTo>
                <a:lnTo>
                  <a:pt x="4147366" y="22459"/>
                </a:lnTo>
                <a:lnTo>
                  <a:pt x="4192051" y="34747"/>
                </a:lnTo>
                <a:lnTo>
                  <a:pt x="4235639" y="49539"/>
                </a:lnTo>
                <a:lnTo>
                  <a:pt x="4278049" y="66752"/>
                </a:lnTo>
                <a:lnTo>
                  <a:pt x="4319198" y="86304"/>
                </a:lnTo>
                <a:lnTo>
                  <a:pt x="4359002" y="108110"/>
                </a:lnTo>
                <a:lnTo>
                  <a:pt x="4397379" y="132089"/>
                </a:lnTo>
                <a:lnTo>
                  <a:pt x="4434246" y="158158"/>
                </a:lnTo>
                <a:lnTo>
                  <a:pt x="4469521" y="186233"/>
                </a:lnTo>
                <a:lnTo>
                  <a:pt x="4503120" y="216232"/>
                </a:lnTo>
                <a:lnTo>
                  <a:pt x="4534960" y="248073"/>
                </a:lnTo>
                <a:lnTo>
                  <a:pt x="4564960" y="281672"/>
                </a:lnTo>
                <a:lnTo>
                  <a:pt x="4593035" y="316946"/>
                </a:lnTo>
                <a:lnTo>
                  <a:pt x="4619104" y="353814"/>
                </a:lnTo>
                <a:lnTo>
                  <a:pt x="4643083" y="392191"/>
                </a:lnTo>
                <a:lnTo>
                  <a:pt x="4664889" y="431995"/>
                </a:lnTo>
                <a:lnTo>
                  <a:pt x="4684440" y="473143"/>
                </a:lnTo>
                <a:lnTo>
                  <a:pt x="4701653" y="515553"/>
                </a:lnTo>
                <a:lnTo>
                  <a:pt x="4716445" y="559142"/>
                </a:lnTo>
                <a:lnTo>
                  <a:pt x="4728734" y="603826"/>
                </a:lnTo>
                <a:lnTo>
                  <a:pt x="4738435" y="649524"/>
                </a:lnTo>
                <a:lnTo>
                  <a:pt x="4745468" y="696151"/>
                </a:lnTo>
                <a:lnTo>
                  <a:pt x="4749748" y="743626"/>
                </a:lnTo>
                <a:lnTo>
                  <a:pt x="4751193" y="791865"/>
                </a:lnTo>
                <a:lnTo>
                  <a:pt x="4751193" y="12851815"/>
                </a:lnTo>
                <a:lnTo>
                  <a:pt x="4749748" y="12900052"/>
                </a:lnTo>
                <a:lnTo>
                  <a:pt x="4745468" y="12947526"/>
                </a:lnTo>
                <a:lnTo>
                  <a:pt x="4738435" y="12994152"/>
                </a:lnTo>
                <a:lnTo>
                  <a:pt x="4728734" y="13039848"/>
                </a:lnTo>
                <a:lnTo>
                  <a:pt x="4716445" y="13084531"/>
                </a:lnTo>
                <a:lnTo>
                  <a:pt x="4701653" y="13128119"/>
                </a:lnTo>
                <a:lnTo>
                  <a:pt x="4684440" y="13170528"/>
                </a:lnTo>
                <a:lnTo>
                  <a:pt x="4664889" y="13211676"/>
                </a:lnTo>
                <a:lnTo>
                  <a:pt x="4643083" y="13251481"/>
                </a:lnTo>
                <a:lnTo>
                  <a:pt x="4619104" y="13289858"/>
                </a:lnTo>
                <a:lnTo>
                  <a:pt x="4593035" y="13326725"/>
                </a:lnTo>
                <a:lnTo>
                  <a:pt x="4564960" y="13362000"/>
                </a:lnTo>
                <a:lnTo>
                  <a:pt x="4534960" y="13395599"/>
                </a:lnTo>
                <a:lnTo>
                  <a:pt x="4503120" y="13427440"/>
                </a:lnTo>
                <a:lnTo>
                  <a:pt x="4469521" y="13457440"/>
                </a:lnTo>
                <a:lnTo>
                  <a:pt x="4434246" y="13485516"/>
                </a:lnTo>
                <a:lnTo>
                  <a:pt x="4397379" y="13511585"/>
                </a:lnTo>
                <a:lnTo>
                  <a:pt x="4359002" y="13535564"/>
                </a:lnTo>
                <a:lnTo>
                  <a:pt x="4319198" y="13557372"/>
                </a:lnTo>
                <a:lnTo>
                  <a:pt x="4278049" y="13576923"/>
                </a:lnTo>
                <a:lnTo>
                  <a:pt x="4235639" y="13594137"/>
                </a:lnTo>
                <a:lnTo>
                  <a:pt x="4192051" y="13608930"/>
                </a:lnTo>
                <a:lnTo>
                  <a:pt x="4147366" y="13621218"/>
                </a:lnTo>
                <a:lnTo>
                  <a:pt x="4101669" y="13630921"/>
                </a:lnTo>
                <a:lnTo>
                  <a:pt x="4055042" y="13637953"/>
                </a:lnTo>
                <a:lnTo>
                  <a:pt x="4007567" y="13642234"/>
                </a:lnTo>
                <a:lnTo>
                  <a:pt x="3959327" y="13643679"/>
                </a:lnTo>
                <a:lnTo>
                  <a:pt x="791865" y="13643679"/>
                </a:lnTo>
                <a:lnTo>
                  <a:pt x="743626" y="13642234"/>
                </a:lnTo>
                <a:lnTo>
                  <a:pt x="696151" y="13637953"/>
                </a:lnTo>
                <a:lnTo>
                  <a:pt x="649524" y="13630921"/>
                </a:lnTo>
                <a:lnTo>
                  <a:pt x="603826" y="13621218"/>
                </a:lnTo>
                <a:lnTo>
                  <a:pt x="559142" y="13608930"/>
                </a:lnTo>
                <a:lnTo>
                  <a:pt x="515553" y="13594137"/>
                </a:lnTo>
                <a:lnTo>
                  <a:pt x="473143" y="13576923"/>
                </a:lnTo>
                <a:lnTo>
                  <a:pt x="431995" y="13557372"/>
                </a:lnTo>
                <a:lnTo>
                  <a:pt x="392191" y="13535564"/>
                </a:lnTo>
                <a:lnTo>
                  <a:pt x="353814" y="13511585"/>
                </a:lnTo>
                <a:lnTo>
                  <a:pt x="316946" y="13485516"/>
                </a:lnTo>
                <a:lnTo>
                  <a:pt x="281672" y="13457440"/>
                </a:lnTo>
                <a:lnTo>
                  <a:pt x="248073" y="13427440"/>
                </a:lnTo>
                <a:lnTo>
                  <a:pt x="216232" y="13395599"/>
                </a:lnTo>
                <a:lnTo>
                  <a:pt x="186233" y="13362000"/>
                </a:lnTo>
                <a:lnTo>
                  <a:pt x="158158" y="13326725"/>
                </a:lnTo>
                <a:lnTo>
                  <a:pt x="132089" y="13289858"/>
                </a:lnTo>
                <a:lnTo>
                  <a:pt x="108110" y="13251481"/>
                </a:lnTo>
                <a:lnTo>
                  <a:pt x="86304" y="13211676"/>
                </a:lnTo>
                <a:lnTo>
                  <a:pt x="66752" y="13170528"/>
                </a:lnTo>
                <a:lnTo>
                  <a:pt x="49539" y="13128119"/>
                </a:lnTo>
                <a:lnTo>
                  <a:pt x="34747" y="13084531"/>
                </a:lnTo>
                <a:lnTo>
                  <a:pt x="22459" y="13039848"/>
                </a:lnTo>
                <a:lnTo>
                  <a:pt x="12757" y="12994152"/>
                </a:lnTo>
                <a:lnTo>
                  <a:pt x="5725" y="12947526"/>
                </a:lnTo>
                <a:lnTo>
                  <a:pt x="1445" y="12900052"/>
                </a:lnTo>
                <a:lnTo>
                  <a:pt x="0" y="12851815"/>
                </a:lnTo>
                <a:lnTo>
                  <a:pt x="0" y="791865"/>
                </a:lnTo>
                <a:close/>
              </a:path>
            </a:pathLst>
          </a:custGeom>
          <a:ln w="15812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16181265" y="2998496"/>
            <a:ext cx="1920875" cy="3225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950" spc="-5" b="1" u="heavy">
                <a:latin typeface="Calibri"/>
                <a:cs typeface="Calibri"/>
              </a:rPr>
              <a:t>ImageJ</a:t>
            </a:r>
            <a:r>
              <a:rPr dirty="0" sz="1950" spc="-50" b="1" u="heavy">
                <a:latin typeface="Calibri"/>
                <a:cs typeface="Calibri"/>
              </a:rPr>
              <a:t> </a:t>
            </a:r>
            <a:r>
              <a:rPr dirty="0" sz="1950" spc="-10" b="1" u="heavy">
                <a:latin typeface="Calibri"/>
                <a:cs typeface="Calibri"/>
              </a:rPr>
              <a:t>Calibration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020197" y="3490984"/>
            <a:ext cx="4203065" cy="28676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 indent="180340">
              <a:lnSpc>
                <a:spcPct val="100000"/>
              </a:lnSpc>
            </a:pPr>
            <a:r>
              <a:rPr dirty="0" sz="1250" spc="-5">
                <a:latin typeface="Calibri"/>
                <a:cs typeface="Calibri"/>
              </a:rPr>
              <a:t>ImageJ </a:t>
            </a:r>
            <a:r>
              <a:rPr dirty="0" sz="1250" spc="-10">
                <a:latin typeface="Calibri"/>
                <a:cs typeface="Calibri"/>
              </a:rPr>
              <a:t>was used to track </a:t>
            </a:r>
            <a:r>
              <a:rPr dirty="0" sz="1250" spc="-5">
                <a:latin typeface="Calibri"/>
                <a:cs typeface="Calibri"/>
              </a:rPr>
              <a:t>the </a:t>
            </a:r>
            <a:r>
              <a:rPr dirty="0" sz="1250" spc="-10">
                <a:latin typeface="Calibri"/>
                <a:cs typeface="Calibri"/>
              </a:rPr>
              <a:t>area </a:t>
            </a:r>
            <a:r>
              <a:rPr dirty="0" sz="1250" spc="-5">
                <a:latin typeface="Calibri"/>
                <a:cs typeface="Calibri"/>
              </a:rPr>
              <a:t>of </a:t>
            </a:r>
            <a:r>
              <a:rPr dirty="0" sz="1250" spc="-15">
                <a:latin typeface="Calibri"/>
                <a:cs typeface="Calibri"/>
              </a:rPr>
              <a:t>coverage/growth rate </a:t>
            </a:r>
            <a:r>
              <a:rPr dirty="0" sz="1250" spc="-10">
                <a:latin typeface="Calibri"/>
                <a:cs typeface="Calibri"/>
              </a:rPr>
              <a:t>of  </a:t>
            </a:r>
            <a:r>
              <a:rPr dirty="0" sz="1250" spc="-5">
                <a:latin typeface="Calibri"/>
                <a:cs typeface="Calibri"/>
              </a:rPr>
              <a:t>each </a:t>
            </a:r>
            <a:r>
              <a:rPr dirty="0" sz="1250" spc="-10">
                <a:latin typeface="Calibri"/>
                <a:cs typeface="Calibri"/>
              </a:rPr>
              <a:t>sample. </a:t>
            </a:r>
            <a:r>
              <a:rPr dirty="0" sz="1250" spc="-15">
                <a:latin typeface="Calibri"/>
                <a:cs typeface="Calibri"/>
              </a:rPr>
              <a:t>Weekly </a:t>
            </a:r>
            <a:r>
              <a:rPr dirty="0" sz="1250" spc="-10">
                <a:latin typeface="Calibri"/>
                <a:cs typeface="Calibri"/>
              </a:rPr>
              <a:t>pictures </a:t>
            </a:r>
            <a:r>
              <a:rPr dirty="0" sz="1250" spc="-20">
                <a:latin typeface="Calibri"/>
                <a:cs typeface="Calibri"/>
              </a:rPr>
              <a:t>taken </a:t>
            </a:r>
            <a:r>
              <a:rPr dirty="0" sz="1250" spc="-5">
                <a:latin typeface="Calibri"/>
                <a:cs typeface="Calibri"/>
              </a:rPr>
              <a:t>with a </a:t>
            </a:r>
            <a:r>
              <a:rPr dirty="0" sz="1250" spc="-10">
                <a:latin typeface="Calibri"/>
                <a:cs typeface="Calibri"/>
              </a:rPr>
              <a:t>light-box </a:t>
            </a:r>
            <a:r>
              <a:rPr dirty="0" sz="1250" spc="-15">
                <a:latin typeface="Calibri"/>
                <a:cs typeface="Calibri"/>
              </a:rPr>
              <a:t>were </a:t>
            </a:r>
            <a:r>
              <a:rPr dirty="0" sz="1250" spc="-10">
                <a:latin typeface="Calibri"/>
                <a:cs typeface="Calibri"/>
              </a:rPr>
              <a:t>used  </a:t>
            </a:r>
            <a:r>
              <a:rPr dirty="0" sz="1250" spc="-15">
                <a:latin typeface="Calibri"/>
                <a:cs typeface="Calibri"/>
              </a:rPr>
              <a:t>for </a:t>
            </a:r>
            <a:r>
              <a:rPr dirty="0" sz="1250" spc="-5">
                <a:latin typeface="Calibri"/>
                <a:cs typeface="Calibri"/>
              </a:rPr>
              <a:t>DIA. While </a:t>
            </a:r>
            <a:r>
              <a:rPr dirty="0" sz="1250" spc="-10">
                <a:latin typeface="Calibri"/>
                <a:cs typeface="Calibri"/>
              </a:rPr>
              <a:t>there </a:t>
            </a:r>
            <a:r>
              <a:rPr dirty="0" sz="1250" spc="-5">
                <a:latin typeface="Calibri"/>
                <a:cs typeface="Calibri"/>
              </a:rPr>
              <a:t>is a </a:t>
            </a:r>
            <a:r>
              <a:rPr dirty="0" sz="1250" spc="-10">
                <a:latin typeface="Calibri"/>
                <a:cs typeface="Calibri"/>
              </a:rPr>
              <a:t>plethora </a:t>
            </a:r>
            <a:r>
              <a:rPr dirty="0" sz="1250" spc="-5">
                <a:latin typeface="Calibri"/>
                <a:cs typeface="Calibri"/>
              </a:rPr>
              <a:t>of </a:t>
            </a:r>
            <a:r>
              <a:rPr dirty="0" sz="1250" spc="-15">
                <a:latin typeface="Calibri"/>
                <a:cs typeface="Calibri"/>
              </a:rPr>
              <a:t>literature </a:t>
            </a:r>
            <a:r>
              <a:rPr dirty="0" sz="1250" spc="-10">
                <a:latin typeface="Calibri"/>
                <a:cs typeface="Calibri"/>
              </a:rPr>
              <a:t>over </a:t>
            </a:r>
            <a:r>
              <a:rPr dirty="0" sz="1250" spc="-15">
                <a:latin typeface="Calibri"/>
                <a:cs typeface="Calibri"/>
              </a:rPr>
              <a:t>turfgrass </a:t>
            </a:r>
            <a:r>
              <a:rPr dirty="0" sz="1250" spc="-5">
                <a:latin typeface="Calibri"/>
                <a:cs typeface="Calibri"/>
              </a:rPr>
              <a:t>and  DIA, the majority of </a:t>
            </a:r>
            <a:r>
              <a:rPr dirty="0" sz="1250" spc="-10">
                <a:latin typeface="Calibri"/>
                <a:cs typeface="Calibri"/>
              </a:rPr>
              <a:t>that work involves the use </a:t>
            </a:r>
            <a:r>
              <a:rPr dirty="0" sz="1250" spc="-5">
                <a:latin typeface="Calibri"/>
                <a:cs typeface="Calibri"/>
              </a:rPr>
              <a:t>of </a:t>
            </a:r>
            <a:r>
              <a:rPr dirty="0" sz="1250" spc="-10">
                <a:latin typeface="Calibri"/>
                <a:cs typeface="Calibri"/>
              </a:rPr>
              <a:t>pictures </a:t>
            </a:r>
            <a:r>
              <a:rPr dirty="0" sz="1250" spc="-20">
                <a:latin typeface="Calibri"/>
                <a:cs typeface="Calibri"/>
              </a:rPr>
              <a:t>taken  </a:t>
            </a:r>
            <a:r>
              <a:rPr dirty="0" sz="1250" spc="-5">
                <a:latin typeface="Calibri"/>
                <a:cs typeface="Calibri"/>
              </a:rPr>
              <a:t>in the field. </a:t>
            </a:r>
            <a:r>
              <a:rPr dirty="0" sz="1250" spc="-10">
                <a:latin typeface="Calibri"/>
                <a:cs typeface="Calibri"/>
              </a:rPr>
              <a:t>This study </a:t>
            </a:r>
            <a:r>
              <a:rPr dirty="0" sz="1250" spc="-15">
                <a:latin typeface="Calibri"/>
                <a:cs typeface="Calibri"/>
              </a:rPr>
              <a:t>attempted </a:t>
            </a:r>
            <a:r>
              <a:rPr dirty="0" sz="1250" spc="-10">
                <a:latin typeface="Calibri"/>
                <a:cs typeface="Calibri"/>
              </a:rPr>
              <a:t>to use DIA on samples grown </a:t>
            </a:r>
            <a:r>
              <a:rPr dirty="0" sz="1250" spc="-5">
                <a:latin typeface="Calibri"/>
                <a:cs typeface="Calibri"/>
              </a:rPr>
              <a:t>in  a </a:t>
            </a:r>
            <a:r>
              <a:rPr dirty="0" sz="1250" spc="-10">
                <a:latin typeface="Calibri"/>
                <a:cs typeface="Calibri"/>
              </a:rPr>
              <a:t>controlled environment. </a:t>
            </a:r>
            <a:r>
              <a:rPr dirty="0" sz="1250" spc="-15">
                <a:latin typeface="Calibri"/>
                <a:cs typeface="Calibri"/>
              </a:rPr>
              <a:t>For </a:t>
            </a:r>
            <a:r>
              <a:rPr dirty="0" sz="1250" spc="-5">
                <a:latin typeface="Calibri"/>
                <a:cs typeface="Calibri"/>
              </a:rPr>
              <a:t>this </a:t>
            </a:r>
            <a:r>
              <a:rPr dirty="0" sz="1250" spc="-25">
                <a:latin typeface="Calibri"/>
                <a:cs typeface="Calibri"/>
              </a:rPr>
              <a:t>study, </a:t>
            </a:r>
            <a:r>
              <a:rPr dirty="0" sz="1250" spc="-5">
                <a:latin typeface="Calibri"/>
                <a:cs typeface="Calibri"/>
              </a:rPr>
              <a:t>the </a:t>
            </a:r>
            <a:r>
              <a:rPr dirty="0" sz="1250" spc="-10">
                <a:latin typeface="Calibri"/>
                <a:cs typeface="Calibri"/>
              </a:rPr>
              <a:t>color threshold of  </a:t>
            </a:r>
            <a:r>
              <a:rPr dirty="0" sz="1250" spc="-5">
                <a:latin typeface="Calibri"/>
                <a:cs typeface="Calibri"/>
              </a:rPr>
              <a:t>each image </a:t>
            </a:r>
            <a:r>
              <a:rPr dirty="0" sz="1250" spc="-10">
                <a:latin typeface="Calibri"/>
                <a:cs typeface="Calibri"/>
              </a:rPr>
              <a:t>was adjusted to </a:t>
            </a:r>
            <a:r>
              <a:rPr dirty="0" sz="1250" spc="-5">
                <a:latin typeface="Calibri"/>
                <a:cs typeface="Calibri"/>
              </a:rPr>
              <a:t>include </a:t>
            </a:r>
            <a:r>
              <a:rPr dirty="0" sz="1250" spc="-10">
                <a:latin typeface="Calibri"/>
                <a:cs typeface="Calibri"/>
              </a:rPr>
              <a:t>only green </a:t>
            </a:r>
            <a:r>
              <a:rPr dirty="0" sz="1250" spc="-15">
                <a:latin typeface="Calibri"/>
                <a:cs typeface="Calibri"/>
              </a:rPr>
              <a:t>pixels. </a:t>
            </a:r>
            <a:r>
              <a:rPr dirty="0" sz="1250" spc="-10">
                <a:latin typeface="Calibri"/>
                <a:cs typeface="Calibri"/>
              </a:rPr>
              <a:t>The  threshold ranges used </a:t>
            </a:r>
            <a:r>
              <a:rPr dirty="0" sz="1250" spc="-15">
                <a:latin typeface="Calibri"/>
                <a:cs typeface="Calibri"/>
              </a:rPr>
              <a:t>for </a:t>
            </a:r>
            <a:r>
              <a:rPr dirty="0" sz="1250" spc="-10">
                <a:latin typeface="Calibri"/>
                <a:cs typeface="Calibri"/>
              </a:rPr>
              <a:t>this study included </a:t>
            </a:r>
            <a:r>
              <a:rPr dirty="0" sz="1250" spc="-5">
                <a:latin typeface="Calibri"/>
                <a:cs typeface="Calibri"/>
              </a:rPr>
              <a:t>Hue (0-97),  </a:t>
            </a:r>
            <a:r>
              <a:rPr dirty="0" sz="1250" spc="-10">
                <a:latin typeface="Calibri"/>
                <a:cs typeface="Calibri"/>
              </a:rPr>
              <a:t>Brightness </a:t>
            </a:r>
            <a:r>
              <a:rPr dirty="0" sz="1250" spc="-5">
                <a:latin typeface="Calibri"/>
                <a:cs typeface="Calibri"/>
              </a:rPr>
              <a:t>(92-255), and </a:t>
            </a:r>
            <a:r>
              <a:rPr dirty="0" sz="1250" spc="-10">
                <a:latin typeface="Calibri"/>
                <a:cs typeface="Calibri"/>
              </a:rPr>
              <a:t>Saturation </a:t>
            </a:r>
            <a:r>
              <a:rPr dirty="0" sz="1250" spc="-5">
                <a:latin typeface="Calibri"/>
                <a:cs typeface="Calibri"/>
              </a:rPr>
              <a:t>(110-255). While these  </a:t>
            </a:r>
            <a:r>
              <a:rPr dirty="0" sz="1250" spc="-10">
                <a:latin typeface="Calibri"/>
                <a:cs typeface="Calibri"/>
              </a:rPr>
              <a:t>numbers </a:t>
            </a:r>
            <a:r>
              <a:rPr dirty="0" sz="1250" spc="-15">
                <a:latin typeface="Calibri"/>
                <a:cs typeface="Calibri"/>
              </a:rPr>
              <a:t>differ </a:t>
            </a:r>
            <a:r>
              <a:rPr dirty="0" sz="1250" spc="-10">
                <a:latin typeface="Calibri"/>
                <a:cs typeface="Calibri"/>
              </a:rPr>
              <a:t>from </a:t>
            </a:r>
            <a:r>
              <a:rPr dirty="0" sz="1250" spc="-5">
                <a:latin typeface="Calibri"/>
                <a:cs typeface="Calibri"/>
              </a:rPr>
              <a:t>those in the </a:t>
            </a:r>
            <a:r>
              <a:rPr dirty="0" sz="1250" spc="-10">
                <a:latin typeface="Calibri"/>
                <a:cs typeface="Calibri"/>
              </a:rPr>
              <a:t>literature, </a:t>
            </a:r>
            <a:r>
              <a:rPr dirty="0" sz="1250" spc="-5">
                <a:latin typeface="Calibri"/>
                <a:cs typeface="Calibri"/>
              </a:rPr>
              <a:t>the </a:t>
            </a:r>
            <a:r>
              <a:rPr dirty="0" sz="1250" spc="-10">
                <a:latin typeface="Calibri"/>
                <a:cs typeface="Calibri"/>
              </a:rPr>
              <a:t>calibration curve  below illustrates </a:t>
            </a:r>
            <a:r>
              <a:rPr dirty="0" sz="1250" spc="-5">
                <a:latin typeface="Calibri"/>
                <a:cs typeface="Calibri"/>
              </a:rPr>
              <a:t>their capability </a:t>
            </a:r>
            <a:r>
              <a:rPr dirty="0" sz="1250" spc="-15">
                <a:latin typeface="Calibri"/>
                <a:cs typeface="Calibri"/>
              </a:rPr>
              <a:t>for </a:t>
            </a:r>
            <a:r>
              <a:rPr dirty="0" sz="1250" spc="-10">
                <a:latin typeface="Calibri"/>
                <a:cs typeface="Calibri"/>
              </a:rPr>
              <a:t>our application. </a:t>
            </a:r>
            <a:r>
              <a:rPr dirty="0" sz="1250" spc="-5">
                <a:latin typeface="Calibri"/>
                <a:cs typeface="Calibri"/>
              </a:rPr>
              <a:t>After  </a:t>
            </a:r>
            <a:r>
              <a:rPr dirty="0" sz="1250" spc="-10">
                <a:latin typeface="Calibri"/>
                <a:cs typeface="Calibri"/>
              </a:rPr>
              <a:t>calculation </a:t>
            </a:r>
            <a:r>
              <a:rPr dirty="0" sz="1250" spc="-5">
                <a:latin typeface="Calibri"/>
                <a:cs typeface="Calibri"/>
              </a:rPr>
              <a:t>of the </a:t>
            </a:r>
            <a:r>
              <a:rPr dirty="0" sz="1250" spc="-10">
                <a:latin typeface="Calibri"/>
                <a:cs typeface="Calibri"/>
              </a:rPr>
              <a:t>area </a:t>
            </a:r>
            <a:r>
              <a:rPr dirty="0" sz="1250" spc="-15">
                <a:latin typeface="Calibri"/>
                <a:cs typeface="Calibri"/>
              </a:rPr>
              <a:t>covered </a:t>
            </a:r>
            <a:r>
              <a:rPr dirty="0" sz="1250" spc="-5">
                <a:latin typeface="Calibri"/>
                <a:cs typeface="Calibri"/>
              </a:rPr>
              <a:t>in </a:t>
            </a:r>
            <a:r>
              <a:rPr dirty="0" sz="1250" spc="5">
                <a:latin typeface="Calibri"/>
                <a:cs typeface="Calibri"/>
              </a:rPr>
              <a:t>cm</a:t>
            </a:r>
            <a:r>
              <a:rPr dirty="0" baseline="24305" sz="1200" spc="7">
                <a:latin typeface="Calibri"/>
                <a:cs typeface="Calibri"/>
              </a:rPr>
              <a:t>-2 </a:t>
            </a:r>
            <a:r>
              <a:rPr dirty="0" sz="1250" spc="-10">
                <a:latin typeface="Calibri"/>
                <a:cs typeface="Calibri"/>
              </a:rPr>
              <a:t>by DIA software, </a:t>
            </a:r>
            <a:r>
              <a:rPr dirty="0" sz="1250" spc="-5">
                <a:latin typeface="Calibri"/>
                <a:cs typeface="Calibri"/>
              </a:rPr>
              <a:t>this  </a:t>
            </a:r>
            <a:r>
              <a:rPr dirty="0" sz="1250" spc="-10">
                <a:latin typeface="Calibri"/>
                <a:cs typeface="Calibri"/>
              </a:rPr>
              <a:t>number was </a:t>
            </a:r>
            <a:r>
              <a:rPr dirty="0" sz="1250" spc="-15">
                <a:latin typeface="Calibri"/>
                <a:cs typeface="Calibri"/>
              </a:rPr>
              <a:t>entered into </a:t>
            </a:r>
            <a:r>
              <a:rPr dirty="0" sz="1250" spc="-5">
                <a:latin typeface="Calibri"/>
                <a:cs typeface="Calibri"/>
              </a:rPr>
              <a:t>the </a:t>
            </a:r>
            <a:r>
              <a:rPr dirty="0" sz="1250" spc="-10">
                <a:latin typeface="Calibri"/>
                <a:cs typeface="Calibri"/>
              </a:rPr>
              <a:t>calibration equation, </a:t>
            </a:r>
            <a:r>
              <a:rPr dirty="0" sz="1250" spc="-5">
                <a:latin typeface="Calibri"/>
                <a:cs typeface="Calibri"/>
              </a:rPr>
              <a:t>and then  </a:t>
            </a:r>
            <a:r>
              <a:rPr dirty="0" sz="1250" spc="-10">
                <a:latin typeface="Calibri"/>
                <a:cs typeface="Calibri"/>
              </a:rPr>
              <a:t>divided by </a:t>
            </a:r>
            <a:r>
              <a:rPr dirty="0" sz="1250" spc="-5">
                <a:latin typeface="Calibri"/>
                <a:cs typeface="Calibri"/>
              </a:rPr>
              <a:t>the </a:t>
            </a:r>
            <a:r>
              <a:rPr dirty="0" sz="1250" spc="-10">
                <a:latin typeface="Calibri"/>
                <a:cs typeface="Calibri"/>
              </a:rPr>
              <a:t>pot surface area </a:t>
            </a:r>
            <a:r>
              <a:rPr dirty="0" sz="1250" spc="-5">
                <a:latin typeface="Calibri"/>
                <a:cs typeface="Calibri"/>
              </a:rPr>
              <a:t>(71.25 </a:t>
            </a:r>
            <a:r>
              <a:rPr dirty="0" sz="1250" spc="5">
                <a:latin typeface="Calibri"/>
                <a:cs typeface="Calibri"/>
              </a:rPr>
              <a:t>cm</a:t>
            </a:r>
            <a:r>
              <a:rPr dirty="0" baseline="24305" sz="1200" spc="7">
                <a:latin typeface="Calibri"/>
                <a:cs typeface="Calibri"/>
              </a:rPr>
              <a:t>-2</a:t>
            </a:r>
            <a:r>
              <a:rPr dirty="0" sz="1250" spc="5">
                <a:latin typeface="Calibri"/>
                <a:cs typeface="Calibri"/>
              </a:rPr>
              <a:t>) </a:t>
            </a:r>
            <a:r>
              <a:rPr dirty="0" sz="1250" spc="-5">
                <a:latin typeface="Calibri"/>
                <a:cs typeface="Calibri"/>
              </a:rPr>
              <a:t>in </a:t>
            </a:r>
            <a:r>
              <a:rPr dirty="0" sz="1250" spc="-10">
                <a:latin typeface="Calibri"/>
                <a:cs typeface="Calibri"/>
              </a:rPr>
              <a:t>order to calculate  </a:t>
            </a:r>
            <a:r>
              <a:rPr dirty="0" sz="1250" spc="-5">
                <a:latin typeface="Calibri"/>
                <a:cs typeface="Calibri"/>
              </a:rPr>
              <a:t>the </a:t>
            </a:r>
            <a:r>
              <a:rPr dirty="0" sz="1250" spc="-10">
                <a:latin typeface="Calibri"/>
                <a:cs typeface="Calibri"/>
              </a:rPr>
              <a:t>percent cover </a:t>
            </a:r>
            <a:r>
              <a:rPr dirty="0" sz="1250" spc="-5">
                <a:latin typeface="Calibri"/>
                <a:cs typeface="Calibri"/>
              </a:rPr>
              <a:t>of each</a:t>
            </a:r>
            <a:r>
              <a:rPr dirty="0" sz="1250" spc="-45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pot.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5532337" y="12119694"/>
            <a:ext cx="3313429" cy="394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>
              <a:lnSpc>
                <a:spcPct val="100699"/>
              </a:lnSpc>
            </a:pPr>
            <a:r>
              <a:rPr dirty="0" sz="850" spc="15" b="1" u="sng">
                <a:latin typeface="Calibri"/>
                <a:cs typeface="Calibri"/>
              </a:rPr>
              <a:t>FIGURE-5: </a:t>
            </a:r>
            <a:r>
              <a:rPr dirty="0" sz="800" spc="-5" b="1" i="1">
                <a:latin typeface="Calibri"/>
                <a:cs typeface="Calibri"/>
              </a:rPr>
              <a:t>Calibration </a:t>
            </a:r>
            <a:r>
              <a:rPr dirty="0" sz="800" b="1" i="1">
                <a:latin typeface="Calibri"/>
                <a:cs typeface="Calibri"/>
              </a:rPr>
              <a:t>curve </a:t>
            </a:r>
            <a:r>
              <a:rPr dirty="0" sz="800" spc="-5" b="1" i="1">
                <a:latin typeface="Calibri"/>
                <a:cs typeface="Calibri"/>
              </a:rPr>
              <a:t>generated based on </a:t>
            </a:r>
            <a:r>
              <a:rPr dirty="0" sz="800" b="1" i="1">
                <a:latin typeface="Calibri"/>
                <a:cs typeface="Calibri"/>
              </a:rPr>
              <a:t>actual area </a:t>
            </a:r>
            <a:r>
              <a:rPr dirty="0" sz="800" spc="-5" b="1" i="1">
                <a:latin typeface="Calibri"/>
                <a:cs typeface="Calibri"/>
              </a:rPr>
              <a:t>of turfgrass plug  </a:t>
            </a:r>
            <a:r>
              <a:rPr dirty="0" sz="800" b="1" i="1">
                <a:latin typeface="Calibri"/>
                <a:cs typeface="Calibri"/>
              </a:rPr>
              <a:t>with </a:t>
            </a:r>
            <a:r>
              <a:rPr dirty="0" sz="800" spc="-5" b="1" i="1">
                <a:latin typeface="Calibri"/>
                <a:cs typeface="Calibri"/>
              </a:rPr>
              <a:t>known measurements vs amount of area calculated by ImageJ using </a:t>
            </a:r>
            <a:r>
              <a:rPr dirty="0" sz="800" b="1" i="1">
                <a:latin typeface="Calibri"/>
                <a:cs typeface="Calibri"/>
              </a:rPr>
              <a:t>the  </a:t>
            </a:r>
            <a:r>
              <a:rPr dirty="0" sz="800" spc="-5" b="1" i="1">
                <a:latin typeface="Calibri"/>
                <a:cs typeface="Calibri"/>
              </a:rPr>
              <a:t>parameters </a:t>
            </a:r>
            <a:r>
              <a:rPr dirty="0" sz="800" spc="-10" b="1" i="1">
                <a:latin typeface="Calibri"/>
                <a:cs typeface="Calibri"/>
              </a:rPr>
              <a:t>stated</a:t>
            </a:r>
            <a:r>
              <a:rPr dirty="0" sz="800" spc="-65" b="1" i="1">
                <a:latin typeface="Calibri"/>
                <a:cs typeface="Calibri"/>
              </a:rPr>
              <a:t> </a:t>
            </a:r>
            <a:r>
              <a:rPr dirty="0" sz="800" spc="-5" b="1" i="1">
                <a:latin typeface="Calibri"/>
                <a:cs typeface="Calibri"/>
              </a:rPr>
              <a:t>above.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5020197" y="14764791"/>
            <a:ext cx="2103755" cy="1298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950" spc="-5" b="1" u="heavy">
                <a:latin typeface="Calibri"/>
                <a:cs typeface="Calibri"/>
              </a:rPr>
              <a:t>Contact:</a:t>
            </a:r>
            <a:endParaRPr sz="1950">
              <a:latin typeface="Calibri"/>
              <a:cs typeface="Calibri"/>
            </a:endParaRPr>
          </a:p>
          <a:p>
            <a:pPr marL="282575">
              <a:lnSpc>
                <a:spcPts val="1495"/>
              </a:lnSpc>
              <a:spcBef>
                <a:spcPts val="240"/>
              </a:spcBef>
            </a:pPr>
            <a:r>
              <a:rPr dirty="0" sz="1250" spc="-5" b="1">
                <a:latin typeface="Calibri"/>
                <a:cs typeface="Calibri"/>
              </a:rPr>
              <a:t>Isaac</a:t>
            </a:r>
            <a:r>
              <a:rPr dirty="0" sz="1250" spc="-80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Mertz</a:t>
            </a:r>
            <a:endParaRPr sz="1250">
              <a:latin typeface="Calibri"/>
              <a:cs typeface="Calibri"/>
            </a:endParaRPr>
          </a:p>
          <a:p>
            <a:pPr marL="282575" marR="5080">
              <a:lnSpc>
                <a:spcPts val="1490"/>
              </a:lnSpc>
              <a:spcBef>
                <a:spcPts val="55"/>
              </a:spcBef>
            </a:pPr>
            <a:r>
              <a:rPr dirty="0" sz="1250" spc="-10" b="1">
                <a:latin typeface="Calibri"/>
                <a:cs typeface="Calibri"/>
              </a:rPr>
              <a:t>Iowa </a:t>
            </a:r>
            <a:r>
              <a:rPr dirty="0" sz="1250" spc="-15" b="1">
                <a:latin typeface="Calibri"/>
                <a:cs typeface="Calibri"/>
              </a:rPr>
              <a:t>State </a:t>
            </a:r>
            <a:r>
              <a:rPr dirty="0" sz="1250" spc="-10" b="1">
                <a:latin typeface="Calibri"/>
                <a:cs typeface="Calibri"/>
              </a:rPr>
              <a:t>University  </a:t>
            </a:r>
            <a:r>
              <a:rPr dirty="0" sz="1250" spc="-5" b="1">
                <a:latin typeface="Calibri"/>
                <a:cs typeface="Calibri"/>
              </a:rPr>
              <a:t>Department of</a:t>
            </a:r>
            <a:r>
              <a:rPr dirty="0" sz="1250" spc="-70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Horticulture  Ames, </a:t>
            </a:r>
            <a:r>
              <a:rPr dirty="0" sz="1250" b="1">
                <a:latin typeface="Calibri"/>
                <a:cs typeface="Calibri"/>
              </a:rPr>
              <a:t>IA, </a:t>
            </a:r>
            <a:r>
              <a:rPr dirty="0" sz="1250" spc="-10" b="1">
                <a:latin typeface="Calibri"/>
                <a:cs typeface="Calibri"/>
              </a:rPr>
              <a:t>USA</a:t>
            </a:r>
            <a:r>
              <a:rPr dirty="0" sz="1250" spc="-80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50011</a:t>
            </a:r>
            <a:endParaRPr sz="1250">
              <a:latin typeface="Calibri"/>
              <a:cs typeface="Calibri"/>
            </a:endParaRPr>
          </a:p>
          <a:p>
            <a:pPr marL="282575">
              <a:lnSpc>
                <a:spcPts val="1450"/>
              </a:lnSpc>
            </a:pPr>
            <a:r>
              <a:rPr dirty="0" sz="1250" spc="-10" b="1">
                <a:latin typeface="Calibri"/>
                <a:cs typeface="Calibri"/>
                <a:hlinkClick r:id="rId2"/>
              </a:rPr>
              <a:t>imertz@iastate.edu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7344905" y="15092506"/>
            <a:ext cx="1833245" cy="9709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414655">
              <a:lnSpc>
                <a:spcPct val="100000"/>
              </a:lnSpc>
            </a:pPr>
            <a:r>
              <a:rPr dirty="0" sz="1250" spc="-45" b="1">
                <a:latin typeface="Calibri"/>
                <a:cs typeface="Calibri"/>
              </a:rPr>
              <a:t>Dr. </a:t>
            </a:r>
            <a:r>
              <a:rPr dirty="0" sz="1250" spc="-5" b="1">
                <a:latin typeface="Calibri"/>
                <a:cs typeface="Calibri"/>
              </a:rPr>
              <a:t>Nick Christians  </a:t>
            </a:r>
            <a:r>
              <a:rPr dirty="0" sz="1250" spc="-10" b="1">
                <a:latin typeface="Calibri"/>
                <a:cs typeface="Calibri"/>
              </a:rPr>
              <a:t>Iowa </a:t>
            </a:r>
            <a:r>
              <a:rPr dirty="0" sz="1250" spc="-15" b="1">
                <a:latin typeface="Calibri"/>
                <a:cs typeface="Calibri"/>
              </a:rPr>
              <a:t>State </a:t>
            </a:r>
            <a:r>
              <a:rPr dirty="0" sz="1250" spc="-10" b="1">
                <a:latin typeface="Calibri"/>
                <a:cs typeface="Calibri"/>
              </a:rPr>
              <a:t>University</a:t>
            </a:r>
            <a:endParaRPr sz="1250">
              <a:latin typeface="Calibri"/>
              <a:cs typeface="Calibri"/>
            </a:endParaRPr>
          </a:p>
          <a:p>
            <a:pPr marL="12700" marR="5080">
              <a:lnSpc>
                <a:spcPts val="1490"/>
              </a:lnSpc>
              <a:spcBef>
                <a:spcPts val="50"/>
              </a:spcBef>
            </a:pPr>
            <a:r>
              <a:rPr dirty="0" sz="1250" spc="-5" b="1">
                <a:latin typeface="Calibri"/>
                <a:cs typeface="Calibri"/>
              </a:rPr>
              <a:t>Department of</a:t>
            </a:r>
            <a:r>
              <a:rPr dirty="0" sz="1250" spc="-70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Horticulture  Ames, </a:t>
            </a:r>
            <a:r>
              <a:rPr dirty="0" sz="1250" b="1">
                <a:latin typeface="Calibri"/>
                <a:cs typeface="Calibri"/>
              </a:rPr>
              <a:t>IA, </a:t>
            </a:r>
            <a:r>
              <a:rPr dirty="0" sz="1250" spc="-10" b="1">
                <a:latin typeface="Calibri"/>
                <a:cs typeface="Calibri"/>
              </a:rPr>
              <a:t>USA</a:t>
            </a:r>
            <a:r>
              <a:rPr dirty="0" sz="1250" spc="-80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50011</a:t>
            </a:r>
            <a:endParaRPr sz="1250">
              <a:latin typeface="Calibri"/>
              <a:cs typeface="Calibri"/>
            </a:endParaRPr>
          </a:p>
          <a:p>
            <a:pPr marL="12700">
              <a:lnSpc>
                <a:spcPts val="1450"/>
              </a:lnSpc>
            </a:pPr>
            <a:r>
              <a:rPr dirty="0" sz="1250" spc="-10" b="1">
                <a:latin typeface="Calibri"/>
                <a:cs typeface="Calibri"/>
                <a:hlinkClick r:id="rId3"/>
              </a:rPr>
              <a:t>nchris@iastate.edu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186716" y="12385104"/>
            <a:ext cx="7807325" cy="3834129"/>
          </a:xfrm>
          <a:custGeom>
            <a:avLst/>
            <a:gdLst/>
            <a:ahLst/>
            <a:cxnLst/>
            <a:rect l="l" t="t" r="r" b="b"/>
            <a:pathLst>
              <a:path w="7807325" h="3834130">
                <a:moveTo>
                  <a:pt x="7167701" y="0"/>
                </a:moveTo>
                <a:lnTo>
                  <a:pt x="639014" y="0"/>
                </a:lnTo>
                <a:lnTo>
                  <a:pt x="591327" y="1752"/>
                </a:lnTo>
                <a:lnTo>
                  <a:pt x="544591" y="6929"/>
                </a:lnTo>
                <a:lnTo>
                  <a:pt x="498931" y="15405"/>
                </a:lnTo>
                <a:lnTo>
                  <a:pt x="454469" y="27057"/>
                </a:lnTo>
                <a:lnTo>
                  <a:pt x="411329" y="41762"/>
                </a:lnTo>
                <a:lnTo>
                  <a:pt x="369634" y="59396"/>
                </a:lnTo>
                <a:lnTo>
                  <a:pt x="329509" y="79835"/>
                </a:lnTo>
                <a:lnTo>
                  <a:pt x="291077" y="102956"/>
                </a:lnTo>
                <a:lnTo>
                  <a:pt x="254461" y="128635"/>
                </a:lnTo>
                <a:lnTo>
                  <a:pt x="219785" y="156749"/>
                </a:lnTo>
                <a:lnTo>
                  <a:pt x="187173" y="187173"/>
                </a:lnTo>
                <a:lnTo>
                  <a:pt x="156749" y="219785"/>
                </a:lnTo>
                <a:lnTo>
                  <a:pt x="128635" y="254461"/>
                </a:lnTo>
                <a:lnTo>
                  <a:pt x="102956" y="291077"/>
                </a:lnTo>
                <a:lnTo>
                  <a:pt x="79835" y="329509"/>
                </a:lnTo>
                <a:lnTo>
                  <a:pt x="59396" y="369634"/>
                </a:lnTo>
                <a:lnTo>
                  <a:pt x="41762" y="411329"/>
                </a:lnTo>
                <a:lnTo>
                  <a:pt x="27057" y="454469"/>
                </a:lnTo>
                <a:lnTo>
                  <a:pt x="15405" y="498931"/>
                </a:lnTo>
                <a:lnTo>
                  <a:pt x="6929" y="544591"/>
                </a:lnTo>
                <a:lnTo>
                  <a:pt x="1752" y="591327"/>
                </a:lnTo>
                <a:lnTo>
                  <a:pt x="0" y="639014"/>
                </a:lnTo>
                <a:lnTo>
                  <a:pt x="0" y="3195071"/>
                </a:lnTo>
                <a:lnTo>
                  <a:pt x="1752" y="3242760"/>
                </a:lnTo>
                <a:lnTo>
                  <a:pt x="6929" y="3289498"/>
                </a:lnTo>
                <a:lnTo>
                  <a:pt x="15405" y="3335161"/>
                </a:lnTo>
                <a:lnTo>
                  <a:pt x="27057" y="3379625"/>
                </a:lnTo>
                <a:lnTo>
                  <a:pt x="41762" y="3422766"/>
                </a:lnTo>
                <a:lnTo>
                  <a:pt x="59396" y="3464461"/>
                </a:lnTo>
                <a:lnTo>
                  <a:pt x="79835" y="3504586"/>
                </a:lnTo>
                <a:lnTo>
                  <a:pt x="102956" y="3543018"/>
                </a:lnTo>
                <a:lnTo>
                  <a:pt x="128635" y="3579634"/>
                </a:lnTo>
                <a:lnTo>
                  <a:pt x="156749" y="3614309"/>
                </a:lnTo>
                <a:lnTo>
                  <a:pt x="187173" y="3646920"/>
                </a:lnTo>
                <a:lnTo>
                  <a:pt x="219785" y="3677344"/>
                </a:lnTo>
                <a:lnTo>
                  <a:pt x="254461" y="3705456"/>
                </a:lnTo>
                <a:lnTo>
                  <a:pt x="291077" y="3731134"/>
                </a:lnTo>
                <a:lnTo>
                  <a:pt x="329509" y="3754254"/>
                </a:lnTo>
                <a:lnTo>
                  <a:pt x="369634" y="3774692"/>
                </a:lnTo>
                <a:lnTo>
                  <a:pt x="411329" y="3792325"/>
                </a:lnTo>
                <a:lnTo>
                  <a:pt x="454469" y="3807029"/>
                </a:lnTo>
                <a:lnTo>
                  <a:pt x="498931" y="3818680"/>
                </a:lnTo>
                <a:lnTo>
                  <a:pt x="544591" y="3827155"/>
                </a:lnTo>
                <a:lnTo>
                  <a:pt x="591327" y="3832331"/>
                </a:lnTo>
                <a:lnTo>
                  <a:pt x="639014" y="3834084"/>
                </a:lnTo>
                <a:lnTo>
                  <a:pt x="7167701" y="3834084"/>
                </a:lnTo>
                <a:lnTo>
                  <a:pt x="7215388" y="3832331"/>
                </a:lnTo>
                <a:lnTo>
                  <a:pt x="7262123" y="3827155"/>
                </a:lnTo>
                <a:lnTo>
                  <a:pt x="7307784" y="3818680"/>
                </a:lnTo>
                <a:lnTo>
                  <a:pt x="7352246" y="3807029"/>
                </a:lnTo>
                <a:lnTo>
                  <a:pt x="7395386" y="3792325"/>
                </a:lnTo>
                <a:lnTo>
                  <a:pt x="7437080" y="3774692"/>
                </a:lnTo>
                <a:lnTo>
                  <a:pt x="7477206" y="3754254"/>
                </a:lnTo>
                <a:lnTo>
                  <a:pt x="7515638" y="3731134"/>
                </a:lnTo>
                <a:lnTo>
                  <a:pt x="7552254" y="3705456"/>
                </a:lnTo>
                <a:lnTo>
                  <a:pt x="7586929" y="3677344"/>
                </a:lnTo>
                <a:lnTo>
                  <a:pt x="7619541" y="3646920"/>
                </a:lnTo>
                <a:lnTo>
                  <a:pt x="7649966" y="3614309"/>
                </a:lnTo>
                <a:lnTo>
                  <a:pt x="7678079" y="3579634"/>
                </a:lnTo>
                <a:lnTo>
                  <a:pt x="7703759" y="3543018"/>
                </a:lnTo>
                <a:lnTo>
                  <a:pt x="7726879" y="3504586"/>
                </a:lnTo>
                <a:lnTo>
                  <a:pt x="7747319" y="3464461"/>
                </a:lnTo>
                <a:lnTo>
                  <a:pt x="7764953" y="3422766"/>
                </a:lnTo>
                <a:lnTo>
                  <a:pt x="7779657" y="3379625"/>
                </a:lnTo>
                <a:lnTo>
                  <a:pt x="7791310" y="3335161"/>
                </a:lnTo>
                <a:lnTo>
                  <a:pt x="7799786" y="3289498"/>
                </a:lnTo>
                <a:lnTo>
                  <a:pt x="7804962" y="3242760"/>
                </a:lnTo>
                <a:lnTo>
                  <a:pt x="7806715" y="3195071"/>
                </a:lnTo>
                <a:lnTo>
                  <a:pt x="7806715" y="639014"/>
                </a:lnTo>
                <a:lnTo>
                  <a:pt x="7804962" y="591327"/>
                </a:lnTo>
                <a:lnTo>
                  <a:pt x="7799786" y="544591"/>
                </a:lnTo>
                <a:lnTo>
                  <a:pt x="7791310" y="498931"/>
                </a:lnTo>
                <a:lnTo>
                  <a:pt x="7779657" y="454469"/>
                </a:lnTo>
                <a:lnTo>
                  <a:pt x="7764953" y="411329"/>
                </a:lnTo>
                <a:lnTo>
                  <a:pt x="7747319" y="369634"/>
                </a:lnTo>
                <a:lnTo>
                  <a:pt x="7726879" y="329509"/>
                </a:lnTo>
                <a:lnTo>
                  <a:pt x="7703759" y="291077"/>
                </a:lnTo>
                <a:lnTo>
                  <a:pt x="7678079" y="254461"/>
                </a:lnTo>
                <a:lnTo>
                  <a:pt x="7649966" y="219785"/>
                </a:lnTo>
                <a:lnTo>
                  <a:pt x="7619541" y="187173"/>
                </a:lnTo>
                <a:lnTo>
                  <a:pt x="7586929" y="156749"/>
                </a:lnTo>
                <a:lnTo>
                  <a:pt x="7552254" y="128635"/>
                </a:lnTo>
                <a:lnTo>
                  <a:pt x="7515638" y="102956"/>
                </a:lnTo>
                <a:lnTo>
                  <a:pt x="7477206" y="79835"/>
                </a:lnTo>
                <a:lnTo>
                  <a:pt x="7437080" y="59396"/>
                </a:lnTo>
                <a:lnTo>
                  <a:pt x="7395386" y="41762"/>
                </a:lnTo>
                <a:lnTo>
                  <a:pt x="7352246" y="27057"/>
                </a:lnTo>
                <a:lnTo>
                  <a:pt x="7307784" y="15405"/>
                </a:lnTo>
                <a:lnTo>
                  <a:pt x="7262123" y="6929"/>
                </a:lnTo>
                <a:lnTo>
                  <a:pt x="7215388" y="1752"/>
                </a:lnTo>
                <a:lnTo>
                  <a:pt x="7167701" y="0"/>
                </a:lnTo>
                <a:close/>
              </a:path>
            </a:pathLst>
          </a:custGeom>
          <a:solidFill>
            <a:srgbClr val="DCE6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6186716" y="12385104"/>
            <a:ext cx="7807325" cy="3834129"/>
          </a:xfrm>
          <a:custGeom>
            <a:avLst/>
            <a:gdLst/>
            <a:ahLst/>
            <a:cxnLst/>
            <a:rect l="l" t="t" r="r" b="b"/>
            <a:pathLst>
              <a:path w="7807325" h="3834130">
                <a:moveTo>
                  <a:pt x="0" y="639014"/>
                </a:moveTo>
                <a:lnTo>
                  <a:pt x="1752" y="591327"/>
                </a:lnTo>
                <a:lnTo>
                  <a:pt x="6929" y="544591"/>
                </a:lnTo>
                <a:lnTo>
                  <a:pt x="15405" y="498931"/>
                </a:lnTo>
                <a:lnTo>
                  <a:pt x="27057" y="454469"/>
                </a:lnTo>
                <a:lnTo>
                  <a:pt x="41762" y="411329"/>
                </a:lnTo>
                <a:lnTo>
                  <a:pt x="59396" y="369634"/>
                </a:lnTo>
                <a:lnTo>
                  <a:pt x="79835" y="329509"/>
                </a:lnTo>
                <a:lnTo>
                  <a:pt x="102956" y="291077"/>
                </a:lnTo>
                <a:lnTo>
                  <a:pt x="128635" y="254461"/>
                </a:lnTo>
                <a:lnTo>
                  <a:pt x="156749" y="219785"/>
                </a:lnTo>
                <a:lnTo>
                  <a:pt x="187173" y="187173"/>
                </a:lnTo>
                <a:lnTo>
                  <a:pt x="219785" y="156749"/>
                </a:lnTo>
                <a:lnTo>
                  <a:pt x="254461" y="128635"/>
                </a:lnTo>
                <a:lnTo>
                  <a:pt x="291077" y="102956"/>
                </a:lnTo>
                <a:lnTo>
                  <a:pt x="329509" y="79835"/>
                </a:lnTo>
                <a:lnTo>
                  <a:pt x="369634" y="59396"/>
                </a:lnTo>
                <a:lnTo>
                  <a:pt x="411329" y="41762"/>
                </a:lnTo>
                <a:lnTo>
                  <a:pt x="454469" y="27057"/>
                </a:lnTo>
                <a:lnTo>
                  <a:pt x="498931" y="15405"/>
                </a:lnTo>
                <a:lnTo>
                  <a:pt x="544591" y="6929"/>
                </a:lnTo>
                <a:lnTo>
                  <a:pt x="591327" y="1752"/>
                </a:lnTo>
                <a:lnTo>
                  <a:pt x="639014" y="0"/>
                </a:lnTo>
                <a:lnTo>
                  <a:pt x="7167701" y="0"/>
                </a:lnTo>
                <a:lnTo>
                  <a:pt x="7215388" y="1752"/>
                </a:lnTo>
                <a:lnTo>
                  <a:pt x="7262123" y="6929"/>
                </a:lnTo>
                <a:lnTo>
                  <a:pt x="7307784" y="15405"/>
                </a:lnTo>
                <a:lnTo>
                  <a:pt x="7352246" y="27057"/>
                </a:lnTo>
                <a:lnTo>
                  <a:pt x="7395386" y="41762"/>
                </a:lnTo>
                <a:lnTo>
                  <a:pt x="7437080" y="59396"/>
                </a:lnTo>
                <a:lnTo>
                  <a:pt x="7477206" y="79835"/>
                </a:lnTo>
                <a:lnTo>
                  <a:pt x="7515638" y="102956"/>
                </a:lnTo>
                <a:lnTo>
                  <a:pt x="7552254" y="128635"/>
                </a:lnTo>
                <a:lnTo>
                  <a:pt x="7586929" y="156749"/>
                </a:lnTo>
                <a:lnTo>
                  <a:pt x="7619541" y="187173"/>
                </a:lnTo>
                <a:lnTo>
                  <a:pt x="7649966" y="219785"/>
                </a:lnTo>
                <a:lnTo>
                  <a:pt x="7678079" y="254461"/>
                </a:lnTo>
                <a:lnTo>
                  <a:pt x="7703759" y="291077"/>
                </a:lnTo>
                <a:lnTo>
                  <a:pt x="7726879" y="329509"/>
                </a:lnTo>
                <a:lnTo>
                  <a:pt x="7747319" y="369634"/>
                </a:lnTo>
                <a:lnTo>
                  <a:pt x="7764953" y="411329"/>
                </a:lnTo>
                <a:lnTo>
                  <a:pt x="7779657" y="454469"/>
                </a:lnTo>
                <a:lnTo>
                  <a:pt x="7791310" y="498931"/>
                </a:lnTo>
                <a:lnTo>
                  <a:pt x="7799786" y="544591"/>
                </a:lnTo>
                <a:lnTo>
                  <a:pt x="7804962" y="591327"/>
                </a:lnTo>
                <a:lnTo>
                  <a:pt x="7806715" y="639014"/>
                </a:lnTo>
                <a:lnTo>
                  <a:pt x="7806715" y="3195071"/>
                </a:lnTo>
                <a:lnTo>
                  <a:pt x="7804962" y="3242760"/>
                </a:lnTo>
                <a:lnTo>
                  <a:pt x="7799786" y="3289498"/>
                </a:lnTo>
                <a:lnTo>
                  <a:pt x="7791310" y="3335161"/>
                </a:lnTo>
                <a:lnTo>
                  <a:pt x="7779657" y="3379625"/>
                </a:lnTo>
                <a:lnTo>
                  <a:pt x="7764953" y="3422766"/>
                </a:lnTo>
                <a:lnTo>
                  <a:pt x="7747319" y="3464461"/>
                </a:lnTo>
                <a:lnTo>
                  <a:pt x="7726879" y="3504586"/>
                </a:lnTo>
                <a:lnTo>
                  <a:pt x="7703759" y="3543018"/>
                </a:lnTo>
                <a:lnTo>
                  <a:pt x="7678079" y="3579634"/>
                </a:lnTo>
                <a:lnTo>
                  <a:pt x="7649966" y="3614309"/>
                </a:lnTo>
                <a:lnTo>
                  <a:pt x="7619541" y="3646920"/>
                </a:lnTo>
                <a:lnTo>
                  <a:pt x="7586929" y="3677344"/>
                </a:lnTo>
                <a:lnTo>
                  <a:pt x="7552254" y="3705456"/>
                </a:lnTo>
                <a:lnTo>
                  <a:pt x="7515638" y="3731134"/>
                </a:lnTo>
                <a:lnTo>
                  <a:pt x="7477206" y="3754254"/>
                </a:lnTo>
                <a:lnTo>
                  <a:pt x="7437080" y="3774692"/>
                </a:lnTo>
                <a:lnTo>
                  <a:pt x="7395386" y="3792325"/>
                </a:lnTo>
                <a:lnTo>
                  <a:pt x="7352246" y="3807029"/>
                </a:lnTo>
                <a:lnTo>
                  <a:pt x="7307784" y="3818680"/>
                </a:lnTo>
                <a:lnTo>
                  <a:pt x="7262123" y="3827155"/>
                </a:lnTo>
                <a:lnTo>
                  <a:pt x="7215388" y="3832331"/>
                </a:lnTo>
                <a:lnTo>
                  <a:pt x="7167701" y="3834084"/>
                </a:lnTo>
                <a:lnTo>
                  <a:pt x="639014" y="3834084"/>
                </a:lnTo>
                <a:lnTo>
                  <a:pt x="591327" y="3832331"/>
                </a:lnTo>
                <a:lnTo>
                  <a:pt x="544591" y="3827155"/>
                </a:lnTo>
                <a:lnTo>
                  <a:pt x="498931" y="3818680"/>
                </a:lnTo>
                <a:lnTo>
                  <a:pt x="454469" y="3807029"/>
                </a:lnTo>
                <a:lnTo>
                  <a:pt x="411329" y="3792325"/>
                </a:lnTo>
                <a:lnTo>
                  <a:pt x="369634" y="3774692"/>
                </a:lnTo>
                <a:lnTo>
                  <a:pt x="329509" y="3754254"/>
                </a:lnTo>
                <a:lnTo>
                  <a:pt x="291077" y="3731134"/>
                </a:lnTo>
                <a:lnTo>
                  <a:pt x="254461" y="3705456"/>
                </a:lnTo>
                <a:lnTo>
                  <a:pt x="219785" y="3677344"/>
                </a:lnTo>
                <a:lnTo>
                  <a:pt x="187173" y="3646920"/>
                </a:lnTo>
                <a:lnTo>
                  <a:pt x="156749" y="3614309"/>
                </a:lnTo>
                <a:lnTo>
                  <a:pt x="128635" y="3579634"/>
                </a:lnTo>
                <a:lnTo>
                  <a:pt x="102956" y="3543018"/>
                </a:lnTo>
                <a:lnTo>
                  <a:pt x="79835" y="3504586"/>
                </a:lnTo>
                <a:lnTo>
                  <a:pt x="59396" y="3464461"/>
                </a:lnTo>
                <a:lnTo>
                  <a:pt x="41762" y="3422766"/>
                </a:lnTo>
                <a:lnTo>
                  <a:pt x="27057" y="3379625"/>
                </a:lnTo>
                <a:lnTo>
                  <a:pt x="15405" y="3335161"/>
                </a:lnTo>
                <a:lnTo>
                  <a:pt x="6929" y="3289498"/>
                </a:lnTo>
                <a:lnTo>
                  <a:pt x="1752" y="3242760"/>
                </a:lnTo>
                <a:lnTo>
                  <a:pt x="0" y="3195071"/>
                </a:lnTo>
                <a:lnTo>
                  <a:pt x="0" y="639014"/>
                </a:lnTo>
                <a:close/>
              </a:path>
            </a:pathLst>
          </a:custGeom>
          <a:ln w="15812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9007665" y="12574675"/>
            <a:ext cx="2164080" cy="3225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950" spc="-5" b="1" u="heavy">
                <a:latin typeface="Calibri"/>
                <a:cs typeface="Calibri"/>
              </a:rPr>
              <a:t>Results/Conclusions: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395450" y="13175025"/>
            <a:ext cx="7382509" cy="2489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 indent="35560">
              <a:lnSpc>
                <a:spcPct val="100000"/>
              </a:lnSpc>
            </a:pPr>
            <a:r>
              <a:rPr dirty="0" sz="1250" spc="-20">
                <a:latin typeface="Calibri"/>
                <a:cs typeface="Calibri"/>
              </a:rPr>
              <a:t>At </a:t>
            </a:r>
            <a:r>
              <a:rPr dirty="0" sz="1250" spc="-5">
                <a:latin typeface="Calibri"/>
                <a:cs typeface="Calibri"/>
              </a:rPr>
              <a:t>trial </a:t>
            </a:r>
            <a:r>
              <a:rPr dirty="0" sz="1250" spc="-10">
                <a:latin typeface="Calibri"/>
                <a:cs typeface="Calibri"/>
              </a:rPr>
              <a:t>end (42-days), plants that received applications </a:t>
            </a:r>
            <a:r>
              <a:rPr dirty="0" sz="1250" spc="-5">
                <a:latin typeface="Calibri"/>
                <a:cs typeface="Calibri"/>
              </a:rPr>
              <a:t>of </a:t>
            </a:r>
            <a:r>
              <a:rPr dirty="0" sz="1250" spc="-10">
                <a:latin typeface="Calibri"/>
                <a:cs typeface="Calibri"/>
              </a:rPr>
              <a:t>leucine, isoleucine, </a:t>
            </a:r>
            <a:r>
              <a:rPr dirty="0" sz="1250" spc="-5">
                <a:latin typeface="Calibri"/>
                <a:cs typeface="Calibri"/>
              </a:rPr>
              <a:t>and valine in a 4:1:1 </a:t>
            </a:r>
            <a:r>
              <a:rPr dirty="0" sz="1250" spc="-10">
                <a:latin typeface="Calibri"/>
                <a:cs typeface="Calibri"/>
              </a:rPr>
              <a:t>ratio exhibited </a:t>
            </a:r>
            <a:r>
              <a:rPr dirty="0" sz="1250" spc="-5">
                <a:latin typeface="Calibri"/>
                <a:cs typeface="Calibri"/>
              </a:rPr>
              <a:t>a  37% and 27% </a:t>
            </a:r>
            <a:r>
              <a:rPr dirty="0" sz="1250" spc="-10">
                <a:latin typeface="Calibri"/>
                <a:cs typeface="Calibri"/>
              </a:rPr>
              <a:t>increase </a:t>
            </a:r>
            <a:r>
              <a:rPr dirty="0" sz="1250" spc="-5">
                <a:latin typeface="Calibri"/>
                <a:cs typeface="Calibri"/>
              </a:rPr>
              <a:t>in </a:t>
            </a:r>
            <a:r>
              <a:rPr dirty="0" sz="1250" spc="-10">
                <a:latin typeface="Calibri"/>
                <a:cs typeface="Calibri"/>
              </a:rPr>
              <a:t>rooting </a:t>
            </a:r>
            <a:r>
              <a:rPr dirty="0" sz="1250" spc="-5">
                <a:latin typeface="Calibri"/>
                <a:cs typeface="Calibri"/>
              </a:rPr>
              <a:t>and </a:t>
            </a:r>
            <a:r>
              <a:rPr dirty="0" sz="1250" spc="-10">
                <a:latin typeface="Calibri"/>
                <a:cs typeface="Calibri"/>
              </a:rPr>
              <a:t>shoot density </a:t>
            </a:r>
            <a:r>
              <a:rPr dirty="0" sz="1250" spc="-15">
                <a:latin typeface="Calibri"/>
                <a:cs typeface="Calibri"/>
              </a:rPr>
              <a:t>respectively, </a:t>
            </a:r>
            <a:r>
              <a:rPr dirty="0" sz="1250" spc="-10">
                <a:latin typeface="Calibri"/>
                <a:cs typeface="Calibri"/>
              </a:rPr>
              <a:t>compared to </a:t>
            </a:r>
            <a:r>
              <a:rPr dirty="0" sz="1250" spc="-5">
                <a:latin typeface="Calibri"/>
                <a:cs typeface="Calibri"/>
              </a:rPr>
              <a:t>those </a:t>
            </a:r>
            <a:r>
              <a:rPr dirty="0" sz="1250" spc="-10">
                <a:latin typeface="Calibri"/>
                <a:cs typeface="Calibri"/>
              </a:rPr>
              <a:t>receiving urea </a:t>
            </a:r>
            <a:r>
              <a:rPr dirty="0" sz="1250" spc="-25">
                <a:latin typeface="Calibri"/>
                <a:cs typeface="Calibri"/>
              </a:rPr>
              <a:t>only. </a:t>
            </a:r>
            <a:r>
              <a:rPr dirty="0" sz="1250" spc="-10">
                <a:latin typeface="Calibri"/>
                <a:cs typeface="Calibri"/>
              </a:rPr>
              <a:t>When  </a:t>
            </a:r>
            <a:r>
              <a:rPr dirty="0" sz="1250" spc="-5">
                <a:latin typeface="Calibri"/>
                <a:cs typeface="Calibri"/>
              </a:rPr>
              <a:t>applied in a 2:1:1 </a:t>
            </a:r>
            <a:r>
              <a:rPr dirty="0" sz="1250" spc="-15">
                <a:latin typeface="Calibri"/>
                <a:cs typeface="Calibri"/>
              </a:rPr>
              <a:t>ratio, </a:t>
            </a:r>
            <a:r>
              <a:rPr dirty="0" sz="1250" spc="-5">
                <a:latin typeface="Calibri"/>
                <a:cs typeface="Calibri"/>
              </a:rPr>
              <a:t>those </a:t>
            </a:r>
            <a:r>
              <a:rPr dirty="0" sz="1250" spc="-10">
                <a:latin typeface="Calibri"/>
                <a:cs typeface="Calibri"/>
              </a:rPr>
              <a:t>increases </a:t>
            </a:r>
            <a:r>
              <a:rPr dirty="0" sz="1250" spc="-15">
                <a:latin typeface="Calibri"/>
                <a:cs typeface="Calibri"/>
              </a:rPr>
              <a:t>were </a:t>
            </a:r>
            <a:r>
              <a:rPr dirty="0" sz="1250" spc="-5">
                <a:latin typeface="Calibri"/>
                <a:cs typeface="Calibri"/>
              </a:rPr>
              <a:t>less </a:t>
            </a:r>
            <a:r>
              <a:rPr dirty="0" sz="1250" spc="-10">
                <a:latin typeface="Calibri"/>
                <a:cs typeface="Calibri"/>
              </a:rPr>
              <a:t>pronounced </a:t>
            </a:r>
            <a:r>
              <a:rPr dirty="0" sz="1250" spc="-5">
                <a:latin typeface="Calibri"/>
                <a:cs typeface="Calibri"/>
              </a:rPr>
              <a:t>(18% and </a:t>
            </a:r>
            <a:r>
              <a:rPr dirty="0" sz="1250" spc="-10">
                <a:latin typeface="Calibri"/>
                <a:cs typeface="Calibri"/>
              </a:rPr>
              <a:t>13.5% increase </a:t>
            </a:r>
            <a:r>
              <a:rPr dirty="0" sz="1250" spc="-5">
                <a:latin typeface="Calibri"/>
                <a:cs typeface="Calibri"/>
              </a:rPr>
              <a:t>in </a:t>
            </a:r>
            <a:r>
              <a:rPr dirty="0" sz="1250" spc="-10">
                <a:latin typeface="Calibri"/>
                <a:cs typeface="Calibri"/>
              </a:rPr>
              <a:t>rooting </a:t>
            </a:r>
            <a:r>
              <a:rPr dirty="0" sz="1250" spc="-5">
                <a:latin typeface="Calibri"/>
                <a:cs typeface="Calibri"/>
              </a:rPr>
              <a:t>and </a:t>
            </a:r>
            <a:r>
              <a:rPr dirty="0" sz="1250" spc="-10">
                <a:latin typeface="Calibri"/>
                <a:cs typeface="Calibri"/>
              </a:rPr>
              <a:t>shoot  density </a:t>
            </a:r>
            <a:r>
              <a:rPr dirty="0" sz="1250" spc="-15">
                <a:latin typeface="Calibri"/>
                <a:cs typeface="Calibri"/>
              </a:rPr>
              <a:t>respectively, </a:t>
            </a:r>
            <a:r>
              <a:rPr dirty="0" sz="1250" spc="-10">
                <a:latin typeface="Calibri"/>
                <a:cs typeface="Calibri"/>
              </a:rPr>
              <a:t>compared to urea only). This indicates that </a:t>
            </a:r>
            <a:r>
              <a:rPr dirty="0" sz="1250" spc="-5">
                <a:latin typeface="Calibri"/>
                <a:cs typeface="Calibri"/>
              </a:rPr>
              <a:t>in </a:t>
            </a:r>
            <a:r>
              <a:rPr dirty="0" sz="1250" spc="-10">
                <a:latin typeface="Calibri"/>
                <a:cs typeface="Calibri"/>
              </a:rPr>
              <a:t>terms </a:t>
            </a:r>
            <a:r>
              <a:rPr dirty="0" sz="1250" spc="-5">
                <a:latin typeface="Calibri"/>
                <a:cs typeface="Calibri"/>
              </a:rPr>
              <a:t>of </a:t>
            </a:r>
            <a:r>
              <a:rPr dirty="0" sz="1250" spc="-10">
                <a:latin typeface="Calibri"/>
                <a:cs typeface="Calibri"/>
              </a:rPr>
              <a:t>plant performance, </a:t>
            </a:r>
            <a:r>
              <a:rPr dirty="0" sz="1250" spc="-5">
                <a:latin typeface="Calibri"/>
                <a:cs typeface="Calibri"/>
              </a:rPr>
              <a:t>BCAA </a:t>
            </a:r>
            <a:r>
              <a:rPr dirty="0" sz="1250" spc="-10">
                <a:latin typeface="Calibri"/>
                <a:cs typeface="Calibri"/>
              </a:rPr>
              <a:t>may be  suitable </a:t>
            </a:r>
            <a:r>
              <a:rPr dirty="0" sz="1250" spc="-15">
                <a:latin typeface="Calibri"/>
                <a:cs typeface="Calibri"/>
              </a:rPr>
              <a:t>for </a:t>
            </a:r>
            <a:r>
              <a:rPr dirty="0" sz="1250" spc="-5">
                <a:latin typeface="Calibri"/>
                <a:cs typeface="Calibri"/>
              </a:rPr>
              <a:t>the </a:t>
            </a:r>
            <a:r>
              <a:rPr dirty="0" sz="1250" spc="-10">
                <a:latin typeface="Calibri"/>
                <a:cs typeface="Calibri"/>
              </a:rPr>
              <a:t>substitution </a:t>
            </a:r>
            <a:r>
              <a:rPr dirty="0" sz="1250" spc="-5">
                <a:latin typeface="Calibri"/>
                <a:cs typeface="Calibri"/>
              </a:rPr>
              <a:t>of </a:t>
            </a:r>
            <a:r>
              <a:rPr dirty="0" sz="1250" spc="-10">
                <a:latin typeface="Calibri"/>
                <a:cs typeface="Calibri"/>
              </a:rPr>
              <a:t>urea </a:t>
            </a:r>
            <a:r>
              <a:rPr dirty="0" sz="1250" spc="-5">
                <a:latin typeface="Calibri"/>
                <a:cs typeface="Calibri"/>
              </a:rPr>
              <a:t>when </a:t>
            </a:r>
            <a:r>
              <a:rPr dirty="0" sz="1250" spc="-10">
                <a:latin typeface="Calibri"/>
                <a:cs typeface="Calibri"/>
              </a:rPr>
              <a:t>fertilizing creeping bentgrass. Shoot density </a:t>
            </a:r>
            <a:r>
              <a:rPr dirty="0" sz="1250" spc="-5">
                <a:latin typeface="Calibri"/>
                <a:cs typeface="Calibri"/>
              </a:rPr>
              <a:t>of </a:t>
            </a:r>
            <a:r>
              <a:rPr dirty="0" sz="1250" spc="-10">
                <a:latin typeface="Calibri"/>
                <a:cs typeface="Calibri"/>
              </a:rPr>
              <a:t>creeping bentgrass </a:t>
            </a:r>
            <a:r>
              <a:rPr dirty="0" sz="1250" spc="-5">
                <a:latin typeface="Calibri"/>
                <a:cs typeface="Calibri"/>
              </a:rPr>
              <a:t>is </a:t>
            </a:r>
            <a:r>
              <a:rPr dirty="0" sz="1250" spc="-10">
                <a:latin typeface="Calibri"/>
                <a:cs typeface="Calibri"/>
              </a:rPr>
              <a:t>of  </a:t>
            </a:r>
            <a:r>
              <a:rPr dirty="0" sz="1250" spc="-5">
                <a:latin typeface="Calibri"/>
                <a:cs typeface="Calibri"/>
              </a:rPr>
              <a:t>the </a:t>
            </a:r>
            <a:r>
              <a:rPr dirty="0" sz="1250" spc="-10">
                <a:latin typeface="Calibri"/>
                <a:cs typeface="Calibri"/>
              </a:rPr>
              <a:t>upmost </a:t>
            </a:r>
            <a:r>
              <a:rPr dirty="0" sz="1250" spc="-5">
                <a:latin typeface="Calibri"/>
                <a:cs typeface="Calibri"/>
              </a:rPr>
              <a:t>importance, and </a:t>
            </a:r>
            <a:r>
              <a:rPr dirty="0" sz="1250" spc="-10">
                <a:latin typeface="Calibri"/>
                <a:cs typeface="Calibri"/>
              </a:rPr>
              <a:t>can </a:t>
            </a:r>
            <a:r>
              <a:rPr dirty="0" sz="1250" spc="-5">
                <a:latin typeface="Calibri"/>
                <a:cs typeface="Calibri"/>
              </a:rPr>
              <a:t>be </a:t>
            </a:r>
            <a:r>
              <a:rPr dirty="0" sz="1250" spc="-10">
                <a:latin typeface="Calibri"/>
                <a:cs typeface="Calibri"/>
              </a:rPr>
              <a:t>directly related to playing surface </a:t>
            </a:r>
            <a:r>
              <a:rPr dirty="0" sz="1250" spc="-20">
                <a:latin typeface="Calibri"/>
                <a:cs typeface="Calibri"/>
              </a:rPr>
              <a:t>quality. </a:t>
            </a:r>
            <a:r>
              <a:rPr dirty="0" sz="1250" spc="-10">
                <a:latin typeface="Calibri"/>
                <a:cs typeface="Calibri"/>
              </a:rPr>
              <a:t>Due to </a:t>
            </a:r>
            <a:r>
              <a:rPr dirty="0" sz="1250" spc="-5">
                <a:latin typeface="Calibri"/>
                <a:cs typeface="Calibri"/>
              </a:rPr>
              <a:t>the </a:t>
            </a:r>
            <a:r>
              <a:rPr dirty="0" sz="1250" spc="-10">
                <a:latin typeface="Calibri"/>
                <a:cs typeface="Calibri"/>
              </a:rPr>
              <a:t>increases </a:t>
            </a:r>
            <a:r>
              <a:rPr dirty="0" sz="1250" spc="-5">
                <a:latin typeface="Calibri"/>
                <a:cs typeface="Calibri"/>
              </a:rPr>
              <a:t>in </a:t>
            </a:r>
            <a:r>
              <a:rPr dirty="0" sz="1250" spc="-10">
                <a:latin typeface="Calibri"/>
                <a:cs typeface="Calibri"/>
              </a:rPr>
              <a:t>shoot  density observed, these results </a:t>
            </a:r>
            <a:r>
              <a:rPr dirty="0" sz="1250" spc="-5">
                <a:latin typeface="Calibri"/>
                <a:cs typeface="Calibri"/>
              </a:rPr>
              <a:t>also </a:t>
            </a:r>
            <a:r>
              <a:rPr dirty="0" sz="1250" spc="-10">
                <a:latin typeface="Calibri"/>
                <a:cs typeface="Calibri"/>
              </a:rPr>
              <a:t>show </a:t>
            </a:r>
            <a:r>
              <a:rPr dirty="0" sz="1250" spc="-5">
                <a:latin typeface="Calibri"/>
                <a:cs typeface="Calibri"/>
              </a:rPr>
              <a:t>the </a:t>
            </a:r>
            <a:r>
              <a:rPr dirty="0" sz="1250" spc="-10">
                <a:latin typeface="Calibri"/>
                <a:cs typeface="Calibri"/>
              </a:rPr>
              <a:t>potential increased benefits </a:t>
            </a:r>
            <a:r>
              <a:rPr dirty="0" sz="1250" spc="-5">
                <a:latin typeface="Calibri"/>
                <a:cs typeface="Calibri"/>
              </a:rPr>
              <a:t>of including an </a:t>
            </a:r>
            <a:r>
              <a:rPr dirty="0" sz="1250" spc="-10">
                <a:latin typeface="Calibri"/>
                <a:cs typeface="Calibri"/>
              </a:rPr>
              <a:t>organic source of  nitrogen </a:t>
            </a:r>
            <a:r>
              <a:rPr dirty="0" sz="1250" spc="-5">
                <a:latin typeface="Calibri"/>
                <a:cs typeface="Calibri"/>
              </a:rPr>
              <a:t>in a </a:t>
            </a:r>
            <a:r>
              <a:rPr dirty="0" sz="1250" spc="-10">
                <a:latin typeface="Calibri"/>
                <a:cs typeface="Calibri"/>
              </a:rPr>
              <a:t>fertilizer </a:t>
            </a:r>
            <a:r>
              <a:rPr dirty="0" sz="1250" spc="-15">
                <a:latin typeface="Calibri"/>
                <a:cs typeface="Calibri"/>
              </a:rPr>
              <a:t>program, </a:t>
            </a:r>
            <a:r>
              <a:rPr dirty="0" sz="1250" spc="-25">
                <a:latin typeface="Calibri"/>
                <a:cs typeface="Calibri"/>
              </a:rPr>
              <a:t>however, </a:t>
            </a:r>
            <a:r>
              <a:rPr dirty="0" sz="1250" spc="-10">
                <a:latin typeface="Calibri"/>
                <a:cs typeface="Calibri"/>
              </a:rPr>
              <a:t>further research </a:t>
            </a:r>
            <a:r>
              <a:rPr dirty="0" sz="1250" spc="-5">
                <a:latin typeface="Calibri"/>
                <a:cs typeface="Calibri"/>
              </a:rPr>
              <a:t>is </a:t>
            </a:r>
            <a:r>
              <a:rPr dirty="0" sz="1250" spc="-10">
                <a:latin typeface="Calibri"/>
                <a:cs typeface="Calibri"/>
              </a:rPr>
              <a:t>needed </a:t>
            </a:r>
            <a:r>
              <a:rPr dirty="0" sz="1250" spc="-5">
                <a:latin typeface="Calibri"/>
                <a:cs typeface="Calibri"/>
              </a:rPr>
              <a:t>in </a:t>
            </a:r>
            <a:r>
              <a:rPr dirty="0" sz="1250" spc="-10">
                <a:latin typeface="Calibri"/>
                <a:cs typeface="Calibri"/>
              </a:rPr>
              <a:t>order to fully </a:t>
            </a:r>
            <a:r>
              <a:rPr dirty="0" sz="1250" spc="-15">
                <a:latin typeface="Calibri"/>
                <a:cs typeface="Calibri"/>
              </a:rPr>
              <a:t>understand </a:t>
            </a:r>
            <a:r>
              <a:rPr dirty="0" sz="1250" spc="-10">
                <a:latin typeface="Calibri"/>
                <a:cs typeface="Calibri"/>
              </a:rPr>
              <a:t>plant catabolism  </a:t>
            </a:r>
            <a:r>
              <a:rPr dirty="0" sz="1250" spc="-5">
                <a:latin typeface="Calibri"/>
                <a:cs typeface="Calibri"/>
              </a:rPr>
              <a:t>of</a:t>
            </a:r>
            <a:r>
              <a:rPr dirty="0" sz="1250" spc="-85">
                <a:latin typeface="Calibri"/>
                <a:cs typeface="Calibri"/>
              </a:rPr>
              <a:t> </a:t>
            </a:r>
            <a:r>
              <a:rPr dirty="0" sz="1250" spc="-5">
                <a:latin typeface="Calibri"/>
                <a:cs typeface="Calibri"/>
              </a:rPr>
              <a:t>BCAA.</a:t>
            </a:r>
            <a:endParaRPr sz="1250">
              <a:latin typeface="Calibri"/>
              <a:cs typeface="Calibri"/>
            </a:endParaRPr>
          </a:p>
          <a:p>
            <a:pPr marL="12700" marR="57150" indent="180340">
              <a:lnSpc>
                <a:spcPts val="1490"/>
              </a:lnSpc>
              <a:spcBef>
                <a:spcPts val="50"/>
              </a:spcBef>
            </a:pPr>
            <a:r>
              <a:rPr dirty="0" sz="1250" spc="-5">
                <a:latin typeface="Calibri"/>
                <a:cs typeface="Calibri"/>
              </a:rPr>
              <a:t>While the </a:t>
            </a:r>
            <a:r>
              <a:rPr dirty="0" sz="1250" spc="-10">
                <a:latin typeface="Calibri"/>
                <a:cs typeface="Calibri"/>
              </a:rPr>
              <a:t>potential benefits are indicated </a:t>
            </a:r>
            <a:r>
              <a:rPr dirty="0" sz="1250" spc="-5">
                <a:latin typeface="Calibri"/>
                <a:cs typeface="Calibri"/>
              </a:rPr>
              <a:t>in this </a:t>
            </a:r>
            <a:r>
              <a:rPr dirty="0" sz="1250" spc="-25">
                <a:latin typeface="Calibri"/>
                <a:cs typeface="Calibri"/>
              </a:rPr>
              <a:t>study, </a:t>
            </a:r>
            <a:r>
              <a:rPr dirty="0" sz="1250" spc="-10">
                <a:latin typeface="Calibri"/>
                <a:cs typeface="Calibri"/>
              </a:rPr>
              <a:t>further research needs to </a:t>
            </a:r>
            <a:r>
              <a:rPr dirty="0" sz="1250" spc="-5">
                <a:latin typeface="Calibri"/>
                <a:cs typeface="Calibri"/>
              </a:rPr>
              <a:t>be </a:t>
            </a:r>
            <a:r>
              <a:rPr dirty="0" sz="1250" spc="-10">
                <a:latin typeface="Calibri"/>
                <a:cs typeface="Calibri"/>
              </a:rPr>
              <a:t>done. Future studies </a:t>
            </a:r>
            <a:r>
              <a:rPr dirty="0" sz="1250" spc="-5">
                <a:latin typeface="Calibri"/>
                <a:cs typeface="Calibri"/>
              </a:rPr>
              <a:t>will  </a:t>
            </a:r>
            <a:r>
              <a:rPr dirty="0" sz="1250" spc="-15">
                <a:latin typeface="Calibri"/>
                <a:cs typeface="Calibri"/>
              </a:rPr>
              <a:t>focus </a:t>
            </a:r>
            <a:r>
              <a:rPr dirty="0" sz="1250" spc="-10">
                <a:latin typeface="Calibri"/>
                <a:cs typeface="Calibri"/>
              </a:rPr>
              <a:t>on the use </a:t>
            </a:r>
            <a:r>
              <a:rPr dirty="0" sz="1250" spc="-5">
                <a:latin typeface="Calibri"/>
                <a:cs typeface="Calibri"/>
              </a:rPr>
              <a:t>of </a:t>
            </a:r>
            <a:r>
              <a:rPr dirty="0" sz="1250" spc="-10">
                <a:latin typeface="Calibri"/>
                <a:cs typeface="Calibri"/>
              </a:rPr>
              <a:t>isotopic </a:t>
            </a:r>
            <a:r>
              <a:rPr dirty="0" sz="1250" spc="-15">
                <a:latin typeface="Calibri"/>
                <a:cs typeface="Calibri"/>
              </a:rPr>
              <a:t>forms </a:t>
            </a:r>
            <a:r>
              <a:rPr dirty="0" sz="1250" spc="-5">
                <a:latin typeface="Calibri"/>
                <a:cs typeface="Calibri"/>
              </a:rPr>
              <a:t>of the </a:t>
            </a:r>
            <a:r>
              <a:rPr dirty="0" sz="1250">
                <a:latin typeface="Calibri"/>
                <a:cs typeface="Calibri"/>
              </a:rPr>
              <a:t>BCAA, </a:t>
            </a:r>
            <a:r>
              <a:rPr dirty="0" sz="1250" spc="-5">
                <a:latin typeface="Calibri"/>
                <a:cs typeface="Calibri"/>
              </a:rPr>
              <a:t>as </a:t>
            </a:r>
            <a:r>
              <a:rPr dirty="0" sz="1250" spc="-10">
                <a:latin typeface="Calibri"/>
                <a:cs typeface="Calibri"/>
              </a:rPr>
              <a:t>well </a:t>
            </a:r>
            <a:r>
              <a:rPr dirty="0" sz="1250" spc="-5">
                <a:latin typeface="Calibri"/>
                <a:cs typeface="Calibri"/>
              </a:rPr>
              <a:t>as their </a:t>
            </a:r>
            <a:r>
              <a:rPr dirty="0" sz="1250" spc="-15">
                <a:latin typeface="Calibri"/>
                <a:cs typeface="Calibri"/>
              </a:rPr>
              <a:t>effect </a:t>
            </a:r>
            <a:r>
              <a:rPr dirty="0" sz="1250" spc="-10">
                <a:latin typeface="Calibri"/>
                <a:cs typeface="Calibri"/>
              </a:rPr>
              <a:t>on growth under </a:t>
            </a:r>
            <a:r>
              <a:rPr dirty="0" sz="1250" spc="-5">
                <a:latin typeface="Calibri"/>
                <a:cs typeface="Calibri"/>
              </a:rPr>
              <a:t>less optimal </a:t>
            </a:r>
            <a:r>
              <a:rPr dirty="0" sz="1250" spc="-10">
                <a:latin typeface="Calibri"/>
                <a:cs typeface="Calibri"/>
              </a:rPr>
              <a:t>conditions.  This work </a:t>
            </a:r>
            <a:r>
              <a:rPr dirty="0" sz="1250" spc="-5">
                <a:latin typeface="Calibri"/>
                <a:cs typeface="Calibri"/>
              </a:rPr>
              <a:t>will </a:t>
            </a:r>
            <a:r>
              <a:rPr dirty="0" sz="1250" spc="-10">
                <a:latin typeface="Calibri"/>
                <a:cs typeface="Calibri"/>
              </a:rPr>
              <a:t>hopefully </a:t>
            </a:r>
            <a:r>
              <a:rPr dirty="0" sz="1250" spc="-5">
                <a:latin typeface="Calibri"/>
                <a:cs typeface="Calibri"/>
              </a:rPr>
              <a:t>lead us </a:t>
            </a:r>
            <a:r>
              <a:rPr dirty="0" sz="1250" spc="-10">
                <a:latin typeface="Calibri"/>
                <a:cs typeface="Calibri"/>
              </a:rPr>
              <a:t>to </a:t>
            </a:r>
            <a:r>
              <a:rPr dirty="0" sz="1250" spc="-5">
                <a:latin typeface="Calibri"/>
                <a:cs typeface="Calibri"/>
              </a:rPr>
              <a:t>a </a:t>
            </a:r>
            <a:r>
              <a:rPr dirty="0" sz="1250" spc="-15">
                <a:latin typeface="Calibri"/>
                <a:cs typeface="Calibri"/>
              </a:rPr>
              <a:t>better </a:t>
            </a:r>
            <a:r>
              <a:rPr dirty="0" sz="1250" spc="-10">
                <a:latin typeface="Calibri"/>
                <a:cs typeface="Calibri"/>
              </a:rPr>
              <a:t>understanding </a:t>
            </a:r>
            <a:r>
              <a:rPr dirty="0" sz="1250" spc="-5">
                <a:latin typeface="Calibri"/>
                <a:cs typeface="Calibri"/>
              </a:rPr>
              <a:t>of BCAA </a:t>
            </a:r>
            <a:r>
              <a:rPr dirty="0" sz="1250" spc="-10">
                <a:latin typeface="Calibri"/>
                <a:cs typeface="Calibri"/>
              </a:rPr>
              <a:t>catabolism by plants, furthering our knowledge  </a:t>
            </a:r>
            <a:r>
              <a:rPr dirty="0" sz="1250" spc="-5">
                <a:latin typeface="Calibri"/>
                <a:cs typeface="Calibri"/>
              </a:rPr>
              <a:t>of the </a:t>
            </a:r>
            <a:r>
              <a:rPr dirty="0" sz="1250" spc="-10">
                <a:latin typeface="Calibri"/>
                <a:cs typeface="Calibri"/>
              </a:rPr>
              <a:t>turfgrass</a:t>
            </a:r>
            <a:r>
              <a:rPr dirty="0" sz="1250" spc="-60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plant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5248244" y="7151637"/>
            <a:ext cx="1024782" cy="76802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6654778" y="7150132"/>
            <a:ext cx="1027793" cy="7710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18025922" y="7151637"/>
            <a:ext cx="1025534" cy="76802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15248244" y="8581514"/>
            <a:ext cx="1021017" cy="76576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16656284" y="8582266"/>
            <a:ext cx="1025534" cy="76877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18025922" y="8577749"/>
            <a:ext cx="1025534" cy="76877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graphicFrame>
        <p:nvGraphicFramePr>
          <p:cNvPr id="27" name="object 27"/>
          <p:cNvGraphicFramePr>
            <a:graphicFrameLocks noGrp="1"/>
          </p:cNvGraphicFramePr>
          <p:nvPr/>
        </p:nvGraphicFramePr>
        <p:xfrm>
          <a:off x="1195014" y="14521133"/>
          <a:ext cx="3541395" cy="1116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6883"/>
                <a:gridCol w="925830"/>
                <a:gridCol w="970945"/>
                <a:gridCol w="918300"/>
              </a:tblGrid>
              <a:tr h="2949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dirty="0" sz="850" spc="1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Treatment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77470">
                    <a:lnL w="6274">
                      <a:solidFill>
                        <a:srgbClr val="000000"/>
                      </a:solidFill>
                      <a:prstDash val="solid"/>
                    </a:lnL>
                    <a:lnR w="6274">
                      <a:solidFill>
                        <a:srgbClr val="000000"/>
                      </a:solidFill>
                      <a:prstDash val="solid"/>
                    </a:lnR>
                    <a:lnT w="6274">
                      <a:solidFill>
                        <a:srgbClr val="000000"/>
                      </a:solidFill>
                      <a:prstDash val="solid"/>
                    </a:lnT>
                    <a:lnB w="6274">
                      <a:solidFill>
                        <a:srgbClr val="000000"/>
                      </a:solidFill>
                      <a:prstDash val="solid"/>
                    </a:lnB>
                    <a:solidFill>
                      <a:srgbClr val="6F68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dirty="0" sz="850" spc="1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Product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77470">
                    <a:lnL w="6274">
                      <a:solidFill>
                        <a:srgbClr val="000000"/>
                      </a:solidFill>
                      <a:prstDash val="solid"/>
                    </a:lnL>
                    <a:lnR w="6274">
                      <a:solidFill>
                        <a:srgbClr val="000000"/>
                      </a:solidFill>
                      <a:prstDash val="solid"/>
                    </a:lnR>
                    <a:lnT w="6274">
                      <a:solidFill>
                        <a:srgbClr val="000000"/>
                      </a:solidFill>
                      <a:prstDash val="solid"/>
                    </a:lnT>
                    <a:lnB w="6274">
                      <a:solidFill>
                        <a:srgbClr val="000000"/>
                      </a:solidFill>
                      <a:prstDash val="solid"/>
                    </a:lnB>
                    <a:solidFill>
                      <a:srgbClr val="6F68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1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Rate</a:t>
                      </a:r>
                      <a:endParaRPr sz="85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1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(kg</a:t>
                      </a:r>
                      <a:r>
                        <a:rPr dirty="0" sz="850" spc="-5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50" spc="1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Product/ha)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10160">
                    <a:lnL w="6274">
                      <a:solidFill>
                        <a:srgbClr val="000000"/>
                      </a:solidFill>
                      <a:prstDash val="solid"/>
                    </a:lnL>
                    <a:lnR w="6274">
                      <a:solidFill>
                        <a:srgbClr val="000000"/>
                      </a:solidFill>
                      <a:prstDash val="solid"/>
                    </a:lnR>
                    <a:lnT w="6274">
                      <a:solidFill>
                        <a:srgbClr val="000000"/>
                      </a:solidFill>
                      <a:prstDash val="solid"/>
                    </a:lnT>
                    <a:lnB w="6274">
                      <a:solidFill>
                        <a:srgbClr val="000000"/>
                      </a:solidFill>
                      <a:prstDash val="solid"/>
                    </a:lnB>
                    <a:solidFill>
                      <a:srgbClr val="6F6840"/>
                    </a:solidFill>
                  </a:tcPr>
                </a:tc>
                <a:tc>
                  <a:txBody>
                    <a:bodyPr/>
                    <a:lstStyle/>
                    <a:p>
                      <a:pPr marL="233679" marR="227329" indent="114935">
                        <a:lnSpc>
                          <a:spcPct val="104600"/>
                        </a:lnSpc>
                        <a:spcBef>
                          <a:spcPts val="30"/>
                        </a:spcBef>
                      </a:pPr>
                      <a:r>
                        <a:rPr dirty="0" sz="850" spc="1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Rate  </a:t>
                      </a:r>
                      <a:r>
                        <a:rPr dirty="0" sz="850" spc="1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(kg</a:t>
                      </a:r>
                      <a:r>
                        <a:rPr dirty="0" sz="850" spc="-7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50" spc="1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N/ha)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6274">
                      <a:solidFill>
                        <a:srgbClr val="000000"/>
                      </a:solidFill>
                      <a:prstDash val="solid"/>
                    </a:lnL>
                    <a:lnR w="6274">
                      <a:solidFill>
                        <a:srgbClr val="000000"/>
                      </a:solidFill>
                      <a:prstDash val="solid"/>
                    </a:lnR>
                    <a:lnT w="6274">
                      <a:solidFill>
                        <a:srgbClr val="000000"/>
                      </a:solidFill>
                      <a:prstDash val="solid"/>
                    </a:lnT>
                    <a:lnB w="6274">
                      <a:solidFill>
                        <a:srgbClr val="000000"/>
                      </a:solidFill>
                      <a:prstDash val="solid"/>
                    </a:lnB>
                    <a:solidFill>
                      <a:srgbClr val="6F6840"/>
                    </a:solidFill>
                  </a:tcPr>
                </a:tc>
              </a:tr>
              <a:tr h="2022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b="1">
                          <a:latin typeface="Calibri"/>
                          <a:cs typeface="Calibri"/>
                        </a:rPr>
                        <a:t>1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6274">
                      <a:solidFill>
                        <a:srgbClr val="000000"/>
                      </a:solidFill>
                      <a:prstDash val="solid"/>
                    </a:lnL>
                    <a:lnR w="3137">
                      <a:solidFill>
                        <a:srgbClr val="000000"/>
                      </a:solidFill>
                      <a:prstDash val="solid"/>
                    </a:lnR>
                    <a:lnT w="6274">
                      <a:solidFill>
                        <a:srgbClr val="000000"/>
                      </a:solidFill>
                      <a:prstDash val="solid"/>
                    </a:lnT>
                    <a:lnB w="3137">
                      <a:solidFill>
                        <a:srgbClr val="000000"/>
                      </a:solidFill>
                      <a:prstDash val="soli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10">
                          <a:latin typeface="Calibri"/>
                          <a:cs typeface="Calibri"/>
                        </a:rPr>
                        <a:t>Control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3137">
                      <a:solidFill>
                        <a:srgbClr val="000000"/>
                      </a:solidFill>
                      <a:prstDash val="solid"/>
                    </a:lnL>
                    <a:lnR w="3137">
                      <a:solidFill>
                        <a:srgbClr val="000000"/>
                      </a:solidFill>
                      <a:prstDash val="solid"/>
                    </a:lnR>
                    <a:lnT w="6274">
                      <a:solidFill>
                        <a:srgbClr val="000000"/>
                      </a:solidFill>
                      <a:prstDash val="solid"/>
                    </a:lnT>
                    <a:lnB w="3137">
                      <a:solidFill>
                        <a:srgbClr val="000000"/>
                      </a:solidFill>
                      <a:prstDash val="soli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Calibri"/>
                          <a:cs typeface="Calibri"/>
                        </a:rPr>
                        <a:t>-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3137">
                      <a:solidFill>
                        <a:srgbClr val="000000"/>
                      </a:solidFill>
                      <a:prstDash val="solid"/>
                    </a:lnL>
                    <a:lnR w="3137">
                      <a:solidFill>
                        <a:srgbClr val="000000"/>
                      </a:solidFill>
                      <a:prstDash val="solid"/>
                    </a:lnR>
                    <a:lnT w="6274">
                      <a:solidFill>
                        <a:srgbClr val="000000"/>
                      </a:solidFill>
                      <a:prstDash val="solid"/>
                    </a:lnT>
                    <a:lnB w="3137">
                      <a:solidFill>
                        <a:srgbClr val="000000"/>
                      </a:solidFill>
                      <a:prstDash val="soli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Calibri"/>
                          <a:cs typeface="Calibri"/>
                        </a:rPr>
                        <a:t>-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3137">
                      <a:solidFill>
                        <a:srgbClr val="000000"/>
                      </a:solidFill>
                      <a:prstDash val="solid"/>
                    </a:lnL>
                    <a:lnR w="6274">
                      <a:solidFill>
                        <a:srgbClr val="000000"/>
                      </a:solidFill>
                      <a:prstDash val="solid"/>
                    </a:lnR>
                    <a:lnT w="6274">
                      <a:solidFill>
                        <a:srgbClr val="000000"/>
                      </a:solidFill>
                      <a:prstDash val="solid"/>
                    </a:lnT>
                    <a:lnB w="3137">
                      <a:solidFill>
                        <a:srgbClr val="000000"/>
                      </a:solidFill>
                      <a:prstDash val="solid"/>
                    </a:lnB>
                    <a:solidFill>
                      <a:srgbClr val="DDD9C4"/>
                    </a:solidFill>
                  </a:tcPr>
                </a:tc>
              </a:tr>
              <a:tr h="20223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50" b="1">
                          <a:latin typeface="Calibri"/>
                          <a:cs typeface="Calibri"/>
                        </a:rPr>
                        <a:t>2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6274">
                      <a:solidFill>
                        <a:srgbClr val="000000"/>
                      </a:solidFill>
                      <a:prstDash val="solid"/>
                    </a:lnL>
                    <a:lnR w="3137">
                      <a:solidFill>
                        <a:srgbClr val="000000"/>
                      </a:solidFill>
                      <a:prstDash val="solid"/>
                    </a:lnR>
                    <a:lnT w="3137">
                      <a:solidFill>
                        <a:srgbClr val="000000"/>
                      </a:solidFill>
                      <a:prstDash val="solid"/>
                    </a:lnT>
                    <a:lnB w="3137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50" spc="10">
                          <a:latin typeface="Calibri"/>
                          <a:cs typeface="Calibri"/>
                        </a:rPr>
                        <a:t>Urea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3137">
                      <a:solidFill>
                        <a:srgbClr val="000000"/>
                      </a:solidFill>
                      <a:prstDash val="solid"/>
                    </a:lnL>
                    <a:lnR w="3137">
                      <a:solidFill>
                        <a:srgbClr val="000000"/>
                      </a:solidFill>
                      <a:prstDash val="solid"/>
                    </a:lnR>
                    <a:lnT w="3137">
                      <a:solidFill>
                        <a:srgbClr val="000000"/>
                      </a:solidFill>
                      <a:prstDash val="solid"/>
                    </a:lnT>
                    <a:lnB w="3137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50" spc="15">
                          <a:latin typeface="Calibri"/>
                          <a:cs typeface="Calibri"/>
                        </a:rPr>
                        <a:t>7.4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3137">
                      <a:solidFill>
                        <a:srgbClr val="000000"/>
                      </a:solidFill>
                      <a:prstDash val="solid"/>
                    </a:lnL>
                    <a:lnR w="3137">
                      <a:solidFill>
                        <a:srgbClr val="000000"/>
                      </a:solidFill>
                      <a:prstDash val="solid"/>
                    </a:lnR>
                    <a:lnT w="3137">
                      <a:solidFill>
                        <a:srgbClr val="000000"/>
                      </a:solidFill>
                      <a:prstDash val="solid"/>
                    </a:lnT>
                    <a:lnB w="3137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50" spc="15">
                          <a:latin typeface="Calibri"/>
                          <a:cs typeface="Calibri"/>
                        </a:rPr>
                        <a:t>3.4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3137">
                      <a:solidFill>
                        <a:srgbClr val="000000"/>
                      </a:solidFill>
                      <a:prstDash val="solid"/>
                    </a:lnL>
                    <a:lnR w="6274">
                      <a:solidFill>
                        <a:srgbClr val="000000"/>
                      </a:solidFill>
                      <a:prstDash val="solid"/>
                    </a:lnR>
                    <a:lnT w="3137">
                      <a:solidFill>
                        <a:srgbClr val="000000"/>
                      </a:solidFill>
                      <a:prstDash val="solid"/>
                    </a:lnT>
                    <a:lnB w="3137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/>
                    </a:solidFill>
                  </a:tcPr>
                </a:tc>
              </a:tr>
              <a:tr h="2022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50" b="1">
                          <a:latin typeface="Calibri"/>
                          <a:cs typeface="Calibri"/>
                        </a:rPr>
                        <a:t>3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6274">
                      <a:solidFill>
                        <a:srgbClr val="000000"/>
                      </a:solidFill>
                      <a:prstDash val="solid"/>
                    </a:lnL>
                    <a:lnR w="3137">
                      <a:solidFill>
                        <a:srgbClr val="000000"/>
                      </a:solidFill>
                      <a:prstDash val="solid"/>
                    </a:lnR>
                    <a:lnT w="3137">
                      <a:solidFill>
                        <a:srgbClr val="000000"/>
                      </a:solidFill>
                      <a:prstDash val="solid"/>
                    </a:lnT>
                    <a:lnB w="3137">
                      <a:solidFill>
                        <a:srgbClr val="000000"/>
                      </a:solidFill>
                      <a:prstDash val="soli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50" spc="20">
                          <a:latin typeface="Calibri"/>
                          <a:cs typeface="Calibri"/>
                        </a:rPr>
                        <a:t>BCAA </a:t>
                      </a:r>
                      <a:r>
                        <a:rPr dirty="0" sz="850" spc="10">
                          <a:latin typeface="Calibri"/>
                          <a:cs typeface="Calibri"/>
                        </a:rPr>
                        <a:t>(2 : </a:t>
                      </a:r>
                      <a:r>
                        <a:rPr dirty="0" sz="850" spc="20">
                          <a:latin typeface="Calibri"/>
                          <a:cs typeface="Calibri"/>
                        </a:rPr>
                        <a:t>1 </a:t>
                      </a:r>
                      <a:r>
                        <a:rPr dirty="0" sz="850" spc="10">
                          <a:latin typeface="Calibri"/>
                          <a:cs typeface="Calibri"/>
                        </a:rPr>
                        <a:t>:</a:t>
                      </a:r>
                      <a:r>
                        <a:rPr dirty="0" sz="850" spc="-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50" spc="10">
                          <a:latin typeface="Calibri"/>
                          <a:cs typeface="Calibri"/>
                        </a:rPr>
                        <a:t>1)*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3137">
                      <a:solidFill>
                        <a:srgbClr val="000000"/>
                      </a:solidFill>
                      <a:prstDash val="solid"/>
                    </a:lnL>
                    <a:lnR w="3137">
                      <a:solidFill>
                        <a:srgbClr val="000000"/>
                      </a:solidFill>
                      <a:prstDash val="solid"/>
                    </a:lnR>
                    <a:lnT w="3137">
                      <a:solidFill>
                        <a:srgbClr val="000000"/>
                      </a:solidFill>
                      <a:prstDash val="solid"/>
                    </a:lnT>
                    <a:lnB w="3137">
                      <a:solidFill>
                        <a:srgbClr val="000000"/>
                      </a:solidFill>
                      <a:prstDash val="soli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50" spc="20">
                          <a:latin typeface="Calibri"/>
                          <a:cs typeface="Calibri"/>
                        </a:rPr>
                        <a:t>15 </a:t>
                      </a:r>
                      <a:r>
                        <a:rPr dirty="0" sz="850" spc="10">
                          <a:latin typeface="Calibri"/>
                          <a:cs typeface="Calibri"/>
                        </a:rPr>
                        <a:t>: </a:t>
                      </a:r>
                      <a:r>
                        <a:rPr dirty="0" sz="850" spc="15">
                          <a:latin typeface="Calibri"/>
                          <a:cs typeface="Calibri"/>
                        </a:rPr>
                        <a:t>7.5 </a:t>
                      </a:r>
                      <a:r>
                        <a:rPr dirty="0" sz="850" spc="10">
                          <a:latin typeface="Calibri"/>
                          <a:cs typeface="Calibri"/>
                        </a:rPr>
                        <a:t>:</a:t>
                      </a:r>
                      <a:r>
                        <a:rPr dirty="0" sz="850" spc="-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50" spc="15">
                          <a:latin typeface="Calibri"/>
                          <a:cs typeface="Calibri"/>
                        </a:rPr>
                        <a:t>7.5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3137">
                      <a:solidFill>
                        <a:srgbClr val="000000"/>
                      </a:solidFill>
                      <a:prstDash val="solid"/>
                    </a:lnL>
                    <a:lnR w="3137">
                      <a:solidFill>
                        <a:srgbClr val="000000"/>
                      </a:solidFill>
                      <a:prstDash val="solid"/>
                    </a:lnR>
                    <a:lnT w="3137">
                      <a:solidFill>
                        <a:srgbClr val="000000"/>
                      </a:solidFill>
                      <a:prstDash val="solid"/>
                    </a:lnT>
                    <a:lnB w="3137">
                      <a:solidFill>
                        <a:srgbClr val="000000"/>
                      </a:solidFill>
                      <a:prstDash val="soli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50" spc="15">
                          <a:latin typeface="Calibri"/>
                          <a:cs typeface="Calibri"/>
                        </a:rPr>
                        <a:t>3.4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3137">
                      <a:solidFill>
                        <a:srgbClr val="000000"/>
                      </a:solidFill>
                      <a:prstDash val="solid"/>
                    </a:lnL>
                    <a:lnR w="6274">
                      <a:solidFill>
                        <a:srgbClr val="000000"/>
                      </a:solidFill>
                      <a:prstDash val="solid"/>
                    </a:lnR>
                    <a:lnT w="3137">
                      <a:solidFill>
                        <a:srgbClr val="000000"/>
                      </a:solidFill>
                      <a:prstDash val="solid"/>
                    </a:lnT>
                    <a:lnB w="3137">
                      <a:solidFill>
                        <a:srgbClr val="000000"/>
                      </a:solidFill>
                      <a:prstDash val="solid"/>
                    </a:lnB>
                    <a:solidFill>
                      <a:srgbClr val="DDD9C4"/>
                    </a:solidFill>
                  </a:tcPr>
                </a:tc>
              </a:tr>
              <a:tr h="20882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850" b="1">
                          <a:latin typeface="Calibri"/>
                          <a:cs typeface="Calibri"/>
                        </a:rPr>
                        <a:t>4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36195">
                    <a:lnL w="6274">
                      <a:solidFill>
                        <a:srgbClr val="000000"/>
                      </a:solidFill>
                      <a:prstDash val="solid"/>
                    </a:lnL>
                    <a:lnR w="3137">
                      <a:solidFill>
                        <a:srgbClr val="000000"/>
                      </a:solidFill>
                      <a:prstDash val="solid"/>
                    </a:lnR>
                    <a:lnT w="3137">
                      <a:solidFill>
                        <a:srgbClr val="000000"/>
                      </a:solidFill>
                      <a:prstDash val="solid"/>
                    </a:lnT>
                    <a:lnB w="6274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850" spc="20">
                          <a:latin typeface="Calibri"/>
                          <a:cs typeface="Calibri"/>
                        </a:rPr>
                        <a:t>BCAA </a:t>
                      </a:r>
                      <a:r>
                        <a:rPr dirty="0" sz="850" spc="10">
                          <a:latin typeface="Calibri"/>
                          <a:cs typeface="Calibri"/>
                        </a:rPr>
                        <a:t>(4 : </a:t>
                      </a:r>
                      <a:r>
                        <a:rPr dirty="0" sz="850" spc="20">
                          <a:latin typeface="Calibri"/>
                          <a:cs typeface="Calibri"/>
                        </a:rPr>
                        <a:t>1 </a:t>
                      </a:r>
                      <a:r>
                        <a:rPr dirty="0" sz="850" spc="10">
                          <a:latin typeface="Calibri"/>
                          <a:cs typeface="Calibri"/>
                        </a:rPr>
                        <a:t>:</a:t>
                      </a:r>
                      <a:r>
                        <a:rPr dirty="0" sz="850" spc="-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50" spc="10">
                          <a:latin typeface="Calibri"/>
                          <a:cs typeface="Calibri"/>
                        </a:rPr>
                        <a:t>1)*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36195">
                    <a:lnL w="3137">
                      <a:solidFill>
                        <a:srgbClr val="000000"/>
                      </a:solidFill>
                      <a:prstDash val="solid"/>
                    </a:lnL>
                    <a:lnR w="3137">
                      <a:solidFill>
                        <a:srgbClr val="000000"/>
                      </a:solidFill>
                      <a:prstDash val="solid"/>
                    </a:lnR>
                    <a:lnT w="3137">
                      <a:solidFill>
                        <a:srgbClr val="000000"/>
                      </a:solidFill>
                      <a:prstDash val="solid"/>
                    </a:lnT>
                    <a:lnB w="6274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850" spc="20">
                          <a:latin typeface="Calibri"/>
                          <a:cs typeface="Calibri"/>
                        </a:rPr>
                        <a:t>20 </a:t>
                      </a:r>
                      <a:r>
                        <a:rPr dirty="0" sz="850" spc="10">
                          <a:latin typeface="Calibri"/>
                          <a:cs typeface="Calibri"/>
                        </a:rPr>
                        <a:t>: </a:t>
                      </a:r>
                      <a:r>
                        <a:rPr dirty="0" sz="850" spc="20">
                          <a:latin typeface="Calibri"/>
                          <a:cs typeface="Calibri"/>
                        </a:rPr>
                        <a:t>5 </a:t>
                      </a:r>
                      <a:r>
                        <a:rPr dirty="0" sz="850" spc="10">
                          <a:latin typeface="Calibri"/>
                          <a:cs typeface="Calibri"/>
                        </a:rPr>
                        <a:t>:</a:t>
                      </a:r>
                      <a:r>
                        <a:rPr dirty="0" sz="850" spc="-11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50" spc="20">
                          <a:latin typeface="Calibri"/>
                          <a:cs typeface="Calibri"/>
                        </a:rPr>
                        <a:t>5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36195">
                    <a:lnL w="3137">
                      <a:solidFill>
                        <a:srgbClr val="000000"/>
                      </a:solidFill>
                      <a:prstDash val="solid"/>
                    </a:lnL>
                    <a:lnR w="3137">
                      <a:solidFill>
                        <a:srgbClr val="000000"/>
                      </a:solidFill>
                      <a:prstDash val="solid"/>
                    </a:lnR>
                    <a:lnT w="3137">
                      <a:solidFill>
                        <a:srgbClr val="000000"/>
                      </a:solidFill>
                      <a:prstDash val="solid"/>
                    </a:lnT>
                    <a:lnB w="6274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850" spc="15">
                          <a:latin typeface="Calibri"/>
                          <a:cs typeface="Calibri"/>
                        </a:rPr>
                        <a:t>3.4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36195">
                    <a:lnL w="3137">
                      <a:solidFill>
                        <a:srgbClr val="000000"/>
                      </a:solidFill>
                      <a:prstDash val="solid"/>
                    </a:lnL>
                    <a:lnR w="6274">
                      <a:solidFill>
                        <a:srgbClr val="000000"/>
                      </a:solidFill>
                      <a:prstDash val="solid"/>
                    </a:lnR>
                    <a:lnT w="3137">
                      <a:solidFill>
                        <a:srgbClr val="000000"/>
                      </a:solidFill>
                      <a:prstDash val="solid"/>
                    </a:lnT>
                    <a:lnB w="6274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/>
                    </a:solidFill>
                  </a:tcPr>
                </a:tc>
              </a:tr>
            </a:tbl>
          </a:graphicData>
        </a:graphic>
      </p:graphicFrame>
      <p:sp>
        <p:nvSpPr>
          <p:cNvPr id="28" name="object 28"/>
          <p:cNvSpPr txBox="1"/>
          <p:nvPr/>
        </p:nvSpPr>
        <p:spPr>
          <a:xfrm>
            <a:off x="16105216" y="6676995"/>
            <a:ext cx="2072005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50" spc="15" b="1" u="sng">
                <a:latin typeface="Calibri"/>
                <a:cs typeface="Calibri"/>
              </a:rPr>
              <a:t>Masks </a:t>
            </a:r>
            <a:r>
              <a:rPr dirty="0" sz="850" spc="10" b="1" u="sng">
                <a:latin typeface="Calibri"/>
                <a:cs typeface="Calibri"/>
              </a:rPr>
              <a:t>Generated </a:t>
            </a:r>
            <a:r>
              <a:rPr dirty="0" sz="850" spc="15" b="1" u="sng">
                <a:latin typeface="Calibri"/>
                <a:cs typeface="Calibri"/>
              </a:rPr>
              <a:t>During ImageJ</a:t>
            </a:r>
            <a:r>
              <a:rPr dirty="0" sz="850" spc="-15" b="1" u="sng">
                <a:latin typeface="Calibri"/>
                <a:cs typeface="Calibri"/>
              </a:rPr>
              <a:t> </a:t>
            </a:r>
            <a:r>
              <a:rPr dirty="0" sz="850" spc="10" b="1" u="sng">
                <a:latin typeface="Calibri"/>
                <a:cs typeface="Calibri"/>
              </a:rPr>
              <a:t>Calibration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5427862" y="7959165"/>
            <a:ext cx="623570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50" spc="20" b="1">
                <a:latin typeface="Calibri"/>
                <a:cs typeface="Calibri"/>
              </a:rPr>
              <a:t>0%</a:t>
            </a:r>
            <a:r>
              <a:rPr dirty="0" sz="850" spc="-65" b="1">
                <a:latin typeface="Calibri"/>
                <a:cs typeface="Calibri"/>
              </a:rPr>
              <a:t> </a:t>
            </a:r>
            <a:r>
              <a:rPr dirty="0" sz="850" spc="10" b="1">
                <a:latin typeface="Calibri"/>
                <a:cs typeface="Calibri"/>
              </a:rPr>
              <a:t>Coverage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6848703" y="7961235"/>
            <a:ext cx="680720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50" spc="20" b="1">
                <a:latin typeface="Calibri"/>
                <a:cs typeface="Calibri"/>
              </a:rPr>
              <a:t>20%</a:t>
            </a:r>
            <a:r>
              <a:rPr dirty="0" sz="850" spc="-65" b="1">
                <a:latin typeface="Calibri"/>
                <a:cs typeface="Calibri"/>
              </a:rPr>
              <a:t> </a:t>
            </a:r>
            <a:r>
              <a:rPr dirty="0" sz="850" spc="10" b="1">
                <a:latin typeface="Calibri"/>
                <a:cs typeface="Calibri"/>
              </a:rPr>
              <a:t>Coverage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8202843" y="7959165"/>
            <a:ext cx="680720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50" spc="20" b="1">
                <a:latin typeface="Calibri"/>
                <a:cs typeface="Calibri"/>
              </a:rPr>
              <a:t>40%</a:t>
            </a:r>
            <a:r>
              <a:rPr dirty="0" sz="850" spc="-65" b="1">
                <a:latin typeface="Calibri"/>
                <a:cs typeface="Calibri"/>
              </a:rPr>
              <a:t> </a:t>
            </a:r>
            <a:r>
              <a:rPr dirty="0" sz="850" spc="10" b="1">
                <a:latin typeface="Calibri"/>
                <a:cs typeface="Calibri"/>
              </a:rPr>
              <a:t>Coverage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5418075" y="9367770"/>
            <a:ext cx="680720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50" spc="20" b="1">
                <a:latin typeface="Calibri"/>
                <a:cs typeface="Calibri"/>
              </a:rPr>
              <a:t>60%</a:t>
            </a:r>
            <a:r>
              <a:rPr dirty="0" sz="850" spc="-65" b="1">
                <a:latin typeface="Calibri"/>
                <a:cs typeface="Calibri"/>
              </a:rPr>
              <a:t> </a:t>
            </a:r>
            <a:r>
              <a:rPr dirty="0" sz="850" spc="10" b="1">
                <a:latin typeface="Calibri"/>
                <a:cs typeface="Calibri"/>
              </a:rPr>
              <a:t>Coverage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6828687" y="9372475"/>
            <a:ext cx="680720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50" spc="20" b="1">
                <a:latin typeface="Calibri"/>
                <a:cs typeface="Calibri"/>
              </a:rPr>
              <a:t>80%</a:t>
            </a:r>
            <a:r>
              <a:rPr dirty="0" sz="850" spc="-65" b="1">
                <a:latin typeface="Calibri"/>
                <a:cs typeface="Calibri"/>
              </a:rPr>
              <a:t> </a:t>
            </a:r>
            <a:r>
              <a:rPr dirty="0" sz="850" spc="10" b="1">
                <a:latin typeface="Calibri"/>
                <a:cs typeface="Calibri"/>
              </a:rPr>
              <a:t>Coverage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8169526" y="9373793"/>
            <a:ext cx="737870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50" spc="20" b="1">
                <a:latin typeface="Calibri"/>
                <a:cs typeface="Calibri"/>
              </a:rPr>
              <a:t>100%</a:t>
            </a:r>
            <a:r>
              <a:rPr dirty="0" sz="850" spc="-65" b="1">
                <a:latin typeface="Calibri"/>
                <a:cs typeface="Calibri"/>
              </a:rPr>
              <a:t> </a:t>
            </a:r>
            <a:r>
              <a:rPr dirty="0" sz="850" spc="10" b="1">
                <a:latin typeface="Calibri"/>
                <a:cs typeface="Calibri"/>
              </a:rPr>
              <a:t>Coverage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5493182" y="14165974"/>
            <a:ext cx="3392804" cy="2622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0005" marR="5080" indent="-27940">
              <a:lnSpc>
                <a:spcPct val="100000"/>
              </a:lnSpc>
            </a:pPr>
            <a:r>
              <a:rPr dirty="0" sz="800" spc="-10" b="1" i="1">
                <a:latin typeface="Calibri"/>
                <a:cs typeface="Calibri"/>
              </a:rPr>
              <a:t>Weekly </a:t>
            </a:r>
            <a:r>
              <a:rPr dirty="0" sz="800" spc="-5" b="1" i="1">
                <a:latin typeface="Calibri"/>
                <a:cs typeface="Calibri"/>
              </a:rPr>
              <a:t>pictures of each sample were </a:t>
            </a:r>
            <a:r>
              <a:rPr dirty="0" sz="800" spc="-10" b="1" i="1">
                <a:latin typeface="Calibri"/>
                <a:cs typeface="Calibri"/>
              </a:rPr>
              <a:t>taken </a:t>
            </a:r>
            <a:r>
              <a:rPr dirty="0" sz="800" b="1" i="1">
                <a:latin typeface="Calibri"/>
                <a:cs typeface="Calibri"/>
              </a:rPr>
              <a:t>with a </a:t>
            </a:r>
            <a:r>
              <a:rPr dirty="0" sz="800" spc="-5" b="1" i="1">
                <a:latin typeface="Calibri"/>
                <a:cs typeface="Calibri"/>
              </a:rPr>
              <a:t>light-box </a:t>
            </a:r>
            <a:r>
              <a:rPr dirty="0" sz="800" b="1" i="1">
                <a:latin typeface="Calibri"/>
                <a:cs typeface="Calibri"/>
              </a:rPr>
              <a:t>in </a:t>
            </a:r>
            <a:r>
              <a:rPr dirty="0" sz="800" spc="-5" b="1" i="1">
                <a:latin typeface="Calibri"/>
                <a:cs typeface="Calibri"/>
              </a:rPr>
              <a:t>order to </a:t>
            </a:r>
            <a:r>
              <a:rPr dirty="0" sz="800" b="1" i="1">
                <a:latin typeface="Calibri"/>
                <a:cs typeface="Calibri"/>
              </a:rPr>
              <a:t>track the  </a:t>
            </a:r>
            <a:r>
              <a:rPr dirty="0" sz="800" spc="-5" b="1" i="1">
                <a:latin typeface="Calibri"/>
                <a:cs typeface="Calibri"/>
              </a:rPr>
              <a:t>growth/spreading rate </a:t>
            </a:r>
            <a:r>
              <a:rPr dirty="0" sz="800" b="1" i="1">
                <a:latin typeface="Calibri"/>
                <a:cs typeface="Calibri"/>
              </a:rPr>
              <a:t>in </a:t>
            </a:r>
            <a:r>
              <a:rPr dirty="0" sz="800" spc="-5" b="1" i="1">
                <a:latin typeface="Calibri"/>
                <a:cs typeface="Calibri"/>
              </a:rPr>
              <a:t>each pot, these pictures were used for DIA </a:t>
            </a:r>
            <a:r>
              <a:rPr dirty="0" sz="800" b="1" i="1">
                <a:latin typeface="Calibri"/>
                <a:cs typeface="Calibri"/>
              </a:rPr>
              <a:t>in</a:t>
            </a:r>
            <a:r>
              <a:rPr dirty="0" sz="800" spc="35" b="1" i="1">
                <a:latin typeface="Calibri"/>
                <a:cs typeface="Calibri"/>
              </a:rPr>
              <a:t> </a:t>
            </a:r>
            <a:r>
              <a:rPr dirty="0" sz="800" spc="-5" b="1" i="1">
                <a:latin typeface="Calibri"/>
                <a:cs typeface="Calibri"/>
              </a:rPr>
              <a:t>ImageJ.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5934097" y="10188336"/>
            <a:ext cx="2100765" cy="157595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9058139" y="10173276"/>
            <a:ext cx="2100765" cy="157595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12182181" y="10164994"/>
            <a:ext cx="2100765" cy="157595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 txBox="1"/>
          <p:nvPr/>
        </p:nvSpPr>
        <p:spPr>
          <a:xfrm>
            <a:off x="8432088" y="11843837"/>
            <a:ext cx="3359150" cy="2622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71450" marR="5080" indent="-159385">
              <a:lnSpc>
                <a:spcPct val="100000"/>
              </a:lnSpc>
            </a:pPr>
            <a:r>
              <a:rPr dirty="0" sz="800" spc="-5" b="1" i="1">
                <a:latin typeface="Calibri"/>
                <a:cs typeface="Calibri"/>
              </a:rPr>
              <a:t>These pictures illustrate </a:t>
            </a:r>
            <a:r>
              <a:rPr dirty="0" sz="800" b="1" i="1">
                <a:latin typeface="Calibri"/>
                <a:cs typeface="Calibri"/>
              </a:rPr>
              <a:t>the </a:t>
            </a:r>
            <a:r>
              <a:rPr dirty="0" sz="800" spc="-5" b="1" i="1">
                <a:latin typeface="Calibri"/>
                <a:cs typeface="Calibri"/>
              </a:rPr>
              <a:t>process each image had to undergo </a:t>
            </a:r>
            <a:r>
              <a:rPr dirty="0" sz="800" b="1" i="1">
                <a:latin typeface="Calibri"/>
                <a:cs typeface="Calibri"/>
              </a:rPr>
              <a:t>in </a:t>
            </a:r>
            <a:r>
              <a:rPr dirty="0" sz="800" spc="-5" b="1" i="1">
                <a:latin typeface="Calibri"/>
                <a:cs typeface="Calibri"/>
              </a:rPr>
              <a:t>order for </a:t>
            </a:r>
            <a:r>
              <a:rPr dirty="0" sz="800" b="1" i="1">
                <a:latin typeface="Calibri"/>
                <a:cs typeface="Calibri"/>
              </a:rPr>
              <a:t>the  </a:t>
            </a:r>
            <a:r>
              <a:rPr dirty="0" sz="800" spc="-5" b="1" i="1">
                <a:latin typeface="Calibri"/>
                <a:cs typeface="Calibri"/>
              </a:rPr>
              <a:t>ImageJ </a:t>
            </a:r>
            <a:r>
              <a:rPr dirty="0" sz="800" b="1" i="1">
                <a:latin typeface="Calibri"/>
                <a:cs typeface="Calibri"/>
              </a:rPr>
              <a:t>software </a:t>
            </a:r>
            <a:r>
              <a:rPr dirty="0" sz="800" spc="-5" b="1" i="1">
                <a:latin typeface="Calibri"/>
                <a:cs typeface="Calibri"/>
              </a:rPr>
              <a:t>to quantify </a:t>
            </a:r>
            <a:r>
              <a:rPr dirty="0" sz="800" b="1" i="1">
                <a:latin typeface="Calibri"/>
                <a:cs typeface="Calibri"/>
              </a:rPr>
              <a:t>the </a:t>
            </a:r>
            <a:r>
              <a:rPr dirty="0" sz="800" spc="-5" b="1" i="1">
                <a:latin typeface="Calibri"/>
                <a:cs typeface="Calibri"/>
              </a:rPr>
              <a:t>number of green pixels of each</a:t>
            </a:r>
            <a:r>
              <a:rPr dirty="0" sz="800" spc="5" b="1" i="1">
                <a:latin typeface="Calibri"/>
                <a:cs typeface="Calibri"/>
              </a:rPr>
              <a:t> </a:t>
            </a:r>
            <a:r>
              <a:rPr dirty="0" sz="800" spc="-5" b="1" i="1">
                <a:latin typeface="Calibri"/>
                <a:cs typeface="Calibri"/>
              </a:rPr>
              <a:t>sample.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14914681" y="12886201"/>
            <a:ext cx="2160249" cy="121452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17205946" y="12886201"/>
            <a:ext cx="2160249" cy="1214528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 txBox="1"/>
          <p:nvPr/>
        </p:nvSpPr>
        <p:spPr>
          <a:xfrm>
            <a:off x="6042750" y="9553318"/>
            <a:ext cx="3745865" cy="2730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635" marR="5080" indent="-242570">
              <a:lnSpc>
                <a:spcPct val="101400"/>
              </a:lnSpc>
            </a:pPr>
            <a:r>
              <a:rPr dirty="0" sz="850" spc="15" b="1" u="sng">
                <a:latin typeface="Calibri"/>
                <a:cs typeface="Calibri"/>
              </a:rPr>
              <a:t>FIGURE-3: </a:t>
            </a:r>
            <a:r>
              <a:rPr dirty="0" sz="800" spc="-5" b="1" i="1">
                <a:latin typeface="Calibri"/>
                <a:cs typeface="Calibri"/>
              </a:rPr>
              <a:t>Creeping bentgrass shoot density </a:t>
            </a:r>
            <a:r>
              <a:rPr dirty="0" sz="800" b="1" i="1">
                <a:latin typeface="Calibri"/>
                <a:cs typeface="Calibri"/>
              </a:rPr>
              <a:t>(shoots</a:t>
            </a:r>
            <a:r>
              <a:rPr dirty="0" baseline="27777" sz="750" b="1" i="1">
                <a:latin typeface="Calibri"/>
                <a:cs typeface="Calibri"/>
              </a:rPr>
              <a:t>-1 </a:t>
            </a:r>
            <a:r>
              <a:rPr dirty="0" sz="800" b="1" i="1">
                <a:latin typeface="Calibri"/>
                <a:cs typeface="Calibri"/>
              </a:rPr>
              <a:t>2.85-cm</a:t>
            </a:r>
            <a:r>
              <a:rPr dirty="0" baseline="27777" sz="750" b="1" i="1">
                <a:latin typeface="Calibri"/>
                <a:cs typeface="Calibri"/>
              </a:rPr>
              <a:t>-2</a:t>
            </a:r>
            <a:r>
              <a:rPr dirty="0" sz="800" b="1" i="1">
                <a:latin typeface="Calibri"/>
                <a:cs typeface="Calibri"/>
              </a:rPr>
              <a:t>) </a:t>
            </a:r>
            <a:r>
              <a:rPr dirty="0" sz="800" spc="-5" b="1" i="1">
                <a:latin typeface="Calibri"/>
                <a:cs typeface="Calibri"/>
              </a:rPr>
              <a:t>responses to treatment  </a:t>
            </a:r>
            <a:r>
              <a:rPr dirty="0" sz="800" spc="-5" b="1" i="1">
                <a:latin typeface="Calibri"/>
                <a:cs typeface="Calibri"/>
              </a:rPr>
              <a:t>application. </a:t>
            </a:r>
            <a:r>
              <a:rPr dirty="0" sz="800" spc="-10" b="1" i="1">
                <a:latin typeface="Calibri"/>
                <a:cs typeface="Calibri"/>
              </a:rPr>
              <a:t>Data next </a:t>
            </a:r>
            <a:r>
              <a:rPr dirty="0" sz="800" spc="-5" b="1" i="1">
                <a:latin typeface="Calibri"/>
                <a:cs typeface="Calibri"/>
              </a:rPr>
              <a:t>to treatment labels </a:t>
            </a:r>
            <a:r>
              <a:rPr dirty="0" sz="800" b="1" i="1">
                <a:latin typeface="Calibri"/>
                <a:cs typeface="Calibri"/>
              </a:rPr>
              <a:t>are </a:t>
            </a:r>
            <a:r>
              <a:rPr dirty="0" sz="800" spc="-5" b="1" i="1">
                <a:latin typeface="Calibri"/>
                <a:cs typeface="Calibri"/>
              </a:rPr>
              <a:t>statistically similar </a:t>
            </a:r>
            <a:r>
              <a:rPr dirty="0" sz="800" b="1" i="1">
                <a:latin typeface="Calibri"/>
                <a:cs typeface="Calibri"/>
              </a:rPr>
              <a:t>at </a:t>
            </a:r>
            <a:r>
              <a:rPr dirty="0" sz="800" spc="-5" b="1" i="1">
                <a:latin typeface="Calibri"/>
                <a:cs typeface="Calibri"/>
              </a:rPr>
              <a:t>α </a:t>
            </a:r>
            <a:r>
              <a:rPr dirty="0" sz="800" b="1" i="1">
                <a:latin typeface="Calibri"/>
                <a:cs typeface="Calibri"/>
              </a:rPr>
              <a:t>=</a:t>
            </a:r>
            <a:r>
              <a:rPr dirty="0" sz="800" spc="75" b="1" i="1">
                <a:latin typeface="Calibri"/>
                <a:cs typeface="Calibri"/>
              </a:rPr>
              <a:t> </a:t>
            </a:r>
            <a:r>
              <a:rPr dirty="0" sz="800" spc="-5" b="1" i="1">
                <a:latin typeface="Calibri"/>
                <a:cs typeface="Calibri"/>
              </a:rPr>
              <a:t>0.05.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0415956" y="9554225"/>
            <a:ext cx="3874770" cy="394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 indent="635">
              <a:lnSpc>
                <a:spcPct val="100699"/>
              </a:lnSpc>
            </a:pPr>
            <a:r>
              <a:rPr dirty="0" sz="850" spc="15" b="1" u="sng">
                <a:latin typeface="Calibri"/>
                <a:cs typeface="Calibri"/>
              </a:rPr>
              <a:t>FIGURE-4: </a:t>
            </a:r>
            <a:r>
              <a:rPr dirty="0" sz="800" spc="-5" b="1" i="1">
                <a:latin typeface="Calibri"/>
                <a:cs typeface="Calibri"/>
              </a:rPr>
              <a:t>Creeping bentgrass average growth responses of each treatment overtime, </a:t>
            </a:r>
            <a:r>
              <a:rPr dirty="0" sz="800" b="1" i="1">
                <a:latin typeface="Calibri"/>
                <a:cs typeface="Calibri"/>
              </a:rPr>
              <a:t>in  </a:t>
            </a:r>
            <a:r>
              <a:rPr dirty="0" sz="800" spc="-5" b="1" i="1">
                <a:latin typeface="Calibri"/>
                <a:cs typeface="Calibri"/>
              </a:rPr>
              <a:t>terms of </a:t>
            </a:r>
            <a:r>
              <a:rPr dirty="0" sz="800" b="1" i="1">
                <a:latin typeface="Calibri"/>
                <a:cs typeface="Calibri"/>
              </a:rPr>
              <a:t>the </a:t>
            </a:r>
            <a:r>
              <a:rPr dirty="0" sz="800" spc="-5" b="1" i="1">
                <a:latin typeface="Calibri"/>
                <a:cs typeface="Calibri"/>
              </a:rPr>
              <a:t>percent area being covered by </a:t>
            </a:r>
            <a:r>
              <a:rPr dirty="0" sz="800" b="1" i="1">
                <a:latin typeface="Calibri"/>
                <a:cs typeface="Calibri"/>
              </a:rPr>
              <a:t>green </a:t>
            </a:r>
            <a:r>
              <a:rPr dirty="0" sz="800" spc="-5" b="1" i="1">
                <a:latin typeface="Calibri"/>
                <a:cs typeface="Calibri"/>
              </a:rPr>
              <a:t>vegetation </a:t>
            </a:r>
            <a:r>
              <a:rPr dirty="0" sz="800" b="1" i="1">
                <a:latin typeface="Calibri"/>
                <a:cs typeface="Calibri"/>
              </a:rPr>
              <a:t>in </a:t>
            </a:r>
            <a:r>
              <a:rPr dirty="0" sz="800" spc="-5" b="1" i="1">
                <a:latin typeface="Calibri"/>
                <a:cs typeface="Calibri"/>
              </a:rPr>
              <a:t>each pot. Dates </a:t>
            </a:r>
            <a:r>
              <a:rPr dirty="0" sz="800" b="1" i="1">
                <a:latin typeface="Calibri"/>
                <a:cs typeface="Calibri"/>
              </a:rPr>
              <a:t>with * </a:t>
            </a:r>
            <a:r>
              <a:rPr dirty="0" sz="800" spc="-5" b="1" i="1">
                <a:latin typeface="Calibri"/>
                <a:cs typeface="Calibri"/>
              </a:rPr>
              <a:t>or </a:t>
            </a:r>
            <a:r>
              <a:rPr dirty="0" sz="800" b="1" i="1">
                <a:latin typeface="Calibri"/>
                <a:cs typeface="Calibri"/>
              </a:rPr>
              <a:t>**  </a:t>
            </a:r>
            <a:r>
              <a:rPr dirty="0" sz="800" spc="-5" b="1" i="1">
                <a:latin typeface="Calibri"/>
                <a:cs typeface="Calibri"/>
              </a:rPr>
              <a:t>indicates </a:t>
            </a:r>
            <a:r>
              <a:rPr dirty="0" sz="800" b="1" i="1">
                <a:latin typeface="Calibri"/>
                <a:cs typeface="Calibri"/>
              </a:rPr>
              <a:t>a </a:t>
            </a:r>
            <a:r>
              <a:rPr dirty="0" sz="800" spc="-5" b="1" i="1">
                <a:latin typeface="Calibri"/>
                <a:cs typeface="Calibri"/>
              </a:rPr>
              <a:t>significant difference </a:t>
            </a:r>
            <a:r>
              <a:rPr dirty="0" sz="800" b="1" i="1">
                <a:latin typeface="Calibri"/>
                <a:cs typeface="Calibri"/>
              </a:rPr>
              <a:t>among </a:t>
            </a:r>
            <a:r>
              <a:rPr dirty="0" sz="800" spc="-5" b="1" i="1">
                <a:latin typeface="Calibri"/>
                <a:cs typeface="Calibri"/>
              </a:rPr>
              <a:t>treatments </a:t>
            </a:r>
            <a:r>
              <a:rPr dirty="0" sz="800" b="1" i="1">
                <a:latin typeface="Calibri"/>
                <a:cs typeface="Calibri"/>
              </a:rPr>
              <a:t>at p ≤ </a:t>
            </a:r>
            <a:r>
              <a:rPr dirty="0" sz="800" spc="-5" b="1" i="1">
                <a:latin typeface="Calibri"/>
                <a:cs typeface="Calibri"/>
              </a:rPr>
              <a:t>0.05 and ≤0.0001,</a:t>
            </a:r>
            <a:r>
              <a:rPr dirty="0" sz="800" spc="70" b="1" i="1">
                <a:latin typeface="Calibri"/>
                <a:cs typeface="Calibri"/>
              </a:rPr>
              <a:t> </a:t>
            </a:r>
            <a:r>
              <a:rPr dirty="0" sz="800" spc="-5" b="1" i="1">
                <a:latin typeface="Calibri"/>
                <a:cs typeface="Calibri"/>
              </a:rPr>
              <a:t>respectively.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0751966" y="6006858"/>
            <a:ext cx="3204210" cy="2711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850" spc="15" b="1" u="sng">
                <a:latin typeface="Calibri"/>
                <a:cs typeface="Calibri"/>
              </a:rPr>
              <a:t>FIGURE-2: </a:t>
            </a:r>
            <a:r>
              <a:rPr dirty="0" sz="800" spc="-10" b="1" i="1">
                <a:latin typeface="Calibri"/>
                <a:cs typeface="Calibri"/>
              </a:rPr>
              <a:t>Root </a:t>
            </a:r>
            <a:r>
              <a:rPr dirty="0" sz="800" spc="-5" b="1" i="1">
                <a:latin typeface="Calibri"/>
                <a:cs typeface="Calibri"/>
              </a:rPr>
              <a:t>biomass responses of creeping bentgrass to</a:t>
            </a:r>
            <a:r>
              <a:rPr dirty="0" sz="800" spc="-15" b="1" i="1">
                <a:latin typeface="Calibri"/>
                <a:cs typeface="Calibri"/>
              </a:rPr>
              <a:t> </a:t>
            </a:r>
            <a:r>
              <a:rPr dirty="0" sz="800" spc="-5" b="1" i="1">
                <a:latin typeface="Calibri"/>
                <a:cs typeface="Calibri"/>
              </a:rPr>
              <a:t>treatment</a:t>
            </a:r>
            <a:endParaRPr sz="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5" b="1" i="1">
                <a:latin typeface="Calibri"/>
                <a:cs typeface="Calibri"/>
              </a:rPr>
              <a:t>application. </a:t>
            </a:r>
            <a:r>
              <a:rPr dirty="0" sz="800" b="1" i="1">
                <a:latin typeface="Calibri"/>
                <a:cs typeface="Calibri"/>
              </a:rPr>
              <a:t>Bars </a:t>
            </a:r>
            <a:r>
              <a:rPr dirty="0" sz="800" spc="-5" b="1" i="1">
                <a:latin typeface="Calibri"/>
                <a:cs typeface="Calibri"/>
              </a:rPr>
              <a:t>sharing </a:t>
            </a:r>
            <a:r>
              <a:rPr dirty="0" sz="800" b="1" i="1">
                <a:latin typeface="Calibri"/>
                <a:cs typeface="Calibri"/>
              </a:rPr>
              <a:t>the </a:t>
            </a:r>
            <a:r>
              <a:rPr dirty="0" sz="800" spc="-5" b="1" i="1">
                <a:latin typeface="Calibri"/>
                <a:cs typeface="Calibri"/>
              </a:rPr>
              <a:t>same </a:t>
            </a:r>
            <a:r>
              <a:rPr dirty="0" sz="800" spc="-10" b="1" i="1">
                <a:latin typeface="Calibri"/>
                <a:cs typeface="Calibri"/>
              </a:rPr>
              <a:t>letter </a:t>
            </a:r>
            <a:r>
              <a:rPr dirty="0" sz="800" b="1" i="1">
                <a:latin typeface="Calibri"/>
                <a:cs typeface="Calibri"/>
              </a:rPr>
              <a:t>are </a:t>
            </a:r>
            <a:r>
              <a:rPr dirty="0" sz="800" spc="-5" b="1" i="1">
                <a:latin typeface="Calibri"/>
                <a:cs typeface="Calibri"/>
              </a:rPr>
              <a:t>statistically similar </a:t>
            </a:r>
            <a:r>
              <a:rPr dirty="0" sz="800" b="1" i="1">
                <a:latin typeface="Calibri"/>
                <a:cs typeface="Calibri"/>
              </a:rPr>
              <a:t>at α =</a:t>
            </a:r>
            <a:r>
              <a:rPr dirty="0" sz="800" spc="55" b="1" i="1">
                <a:latin typeface="Calibri"/>
                <a:cs typeface="Calibri"/>
              </a:rPr>
              <a:t> </a:t>
            </a:r>
            <a:r>
              <a:rPr dirty="0" sz="800" spc="-5" b="1" i="1">
                <a:latin typeface="Calibri"/>
                <a:cs typeface="Calibri"/>
              </a:rPr>
              <a:t>0.05.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170942" y="6006858"/>
            <a:ext cx="3622675" cy="2711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850" spc="15" b="1" u="sng">
                <a:latin typeface="Calibri"/>
                <a:cs typeface="Calibri"/>
              </a:rPr>
              <a:t>FIGURE-1: </a:t>
            </a:r>
            <a:r>
              <a:rPr dirty="0" sz="800" spc="-5" b="1" i="1">
                <a:latin typeface="Calibri"/>
                <a:cs typeface="Calibri"/>
              </a:rPr>
              <a:t>Above-ground shoot weight responses of creeping bentgrass to</a:t>
            </a:r>
            <a:r>
              <a:rPr dirty="0" sz="800" spc="40" b="1" i="1">
                <a:latin typeface="Calibri"/>
                <a:cs typeface="Calibri"/>
              </a:rPr>
              <a:t> </a:t>
            </a:r>
            <a:r>
              <a:rPr dirty="0" sz="800" spc="-5" b="1" i="1">
                <a:latin typeface="Calibri"/>
                <a:cs typeface="Calibri"/>
              </a:rPr>
              <a:t>treatment</a:t>
            </a:r>
            <a:endParaRPr sz="800">
              <a:latin typeface="Calibri"/>
              <a:cs typeface="Calibri"/>
            </a:endParaRPr>
          </a:p>
          <a:p>
            <a:pPr algn="ctr" marL="1270">
              <a:lnSpc>
                <a:spcPct val="100000"/>
              </a:lnSpc>
              <a:spcBef>
                <a:spcPts val="15"/>
              </a:spcBef>
            </a:pPr>
            <a:r>
              <a:rPr dirty="0" sz="800" spc="-5" b="1" i="1">
                <a:latin typeface="Calibri"/>
                <a:cs typeface="Calibri"/>
              </a:rPr>
              <a:t>application. </a:t>
            </a:r>
            <a:r>
              <a:rPr dirty="0" sz="800" b="1" i="1">
                <a:latin typeface="Calibri"/>
                <a:cs typeface="Calibri"/>
              </a:rPr>
              <a:t>Bars </a:t>
            </a:r>
            <a:r>
              <a:rPr dirty="0" sz="800" spc="-5" b="1" i="1">
                <a:latin typeface="Calibri"/>
                <a:cs typeface="Calibri"/>
              </a:rPr>
              <a:t>sharing </a:t>
            </a:r>
            <a:r>
              <a:rPr dirty="0" sz="800" b="1" i="1">
                <a:latin typeface="Calibri"/>
                <a:cs typeface="Calibri"/>
              </a:rPr>
              <a:t>the </a:t>
            </a:r>
            <a:r>
              <a:rPr dirty="0" sz="800" spc="-5" b="1" i="1">
                <a:latin typeface="Calibri"/>
                <a:cs typeface="Calibri"/>
              </a:rPr>
              <a:t>same </a:t>
            </a:r>
            <a:r>
              <a:rPr dirty="0" sz="800" spc="-10" b="1" i="1">
                <a:latin typeface="Calibri"/>
                <a:cs typeface="Calibri"/>
              </a:rPr>
              <a:t>letter </a:t>
            </a:r>
            <a:r>
              <a:rPr dirty="0" sz="800" b="1" i="1">
                <a:latin typeface="Calibri"/>
                <a:cs typeface="Calibri"/>
              </a:rPr>
              <a:t>are </a:t>
            </a:r>
            <a:r>
              <a:rPr dirty="0" sz="800" spc="-5" b="1" i="1">
                <a:latin typeface="Calibri"/>
                <a:cs typeface="Calibri"/>
              </a:rPr>
              <a:t>statistically similar </a:t>
            </a:r>
            <a:r>
              <a:rPr dirty="0" sz="800" b="1" i="1">
                <a:latin typeface="Calibri"/>
                <a:cs typeface="Calibri"/>
              </a:rPr>
              <a:t>at α =</a:t>
            </a:r>
            <a:r>
              <a:rPr dirty="0" sz="800" spc="55" b="1" i="1">
                <a:latin typeface="Calibri"/>
                <a:cs typeface="Calibri"/>
              </a:rPr>
              <a:t> </a:t>
            </a:r>
            <a:r>
              <a:rPr dirty="0" sz="800" spc="-5" b="1" i="1">
                <a:latin typeface="Calibri"/>
                <a:cs typeface="Calibri"/>
              </a:rPr>
              <a:t>0.05.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5797057" y="3141361"/>
            <a:ext cx="4128770" cy="2846705"/>
          </a:xfrm>
          <a:custGeom>
            <a:avLst/>
            <a:gdLst/>
            <a:ahLst/>
            <a:cxnLst/>
            <a:rect l="l" t="t" r="r" b="b"/>
            <a:pathLst>
              <a:path w="4128770" h="2846704">
                <a:moveTo>
                  <a:pt x="0" y="2846242"/>
                </a:moveTo>
                <a:lnTo>
                  <a:pt x="4128544" y="2846243"/>
                </a:lnTo>
                <a:lnTo>
                  <a:pt x="4128543" y="0"/>
                </a:lnTo>
                <a:lnTo>
                  <a:pt x="0" y="0"/>
                </a:lnTo>
                <a:lnTo>
                  <a:pt x="0" y="284624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6283037" y="3460613"/>
            <a:ext cx="3456304" cy="2148840"/>
          </a:xfrm>
          <a:custGeom>
            <a:avLst/>
            <a:gdLst/>
            <a:ahLst/>
            <a:cxnLst/>
            <a:rect l="l" t="t" r="r" b="b"/>
            <a:pathLst>
              <a:path w="3456304" h="2148840">
                <a:moveTo>
                  <a:pt x="0" y="2148764"/>
                </a:moveTo>
                <a:lnTo>
                  <a:pt x="3456085" y="2148765"/>
                </a:lnTo>
                <a:lnTo>
                  <a:pt x="3456084" y="0"/>
                </a:lnTo>
                <a:lnTo>
                  <a:pt x="0" y="0"/>
                </a:lnTo>
                <a:lnTo>
                  <a:pt x="0" y="214876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 txBox="1"/>
          <p:nvPr/>
        </p:nvSpPr>
        <p:spPr>
          <a:xfrm>
            <a:off x="7733781" y="5856009"/>
            <a:ext cx="568960" cy="1238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800" spc="50" b="1">
                <a:latin typeface="Arial"/>
                <a:cs typeface="Arial"/>
              </a:rPr>
              <a:t>Treatment</a:t>
            </a:r>
            <a:endParaRPr sz="800">
              <a:latin typeface="Arial"/>
              <a:cs typeface="Aria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6283037" y="5609378"/>
            <a:ext cx="3456304" cy="0"/>
          </a:xfrm>
          <a:custGeom>
            <a:avLst/>
            <a:gdLst/>
            <a:ahLst/>
            <a:cxnLst/>
            <a:rect l="l" t="t" r="r" b="b"/>
            <a:pathLst>
              <a:path w="3456304" h="0">
                <a:moveTo>
                  <a:pt x="0" y="0"/>
                </a:moveTo>
                <a:lnTo>
                  <a:pt x="3456036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6974244" y="5609378"/>
            <a:ext cx="0" cy="31115"/>
          </a:xfrm>
          <a:custGeom>
            <a:avLst/>
            <a:gdLst/>
            <a:ahLst/>
            <a:cxnLst/>
            <a:rect l="l" t="t" r="r" b="b"/>
            <a:pathLst>
              <a:path w="0" h="31114">
                <a:moveTo>
                  <a:pt x="0" y="30844"/>
                </a:moveTo>
                <a:lnTo>
                  <a:pt x="0" y="0"/>
                </a:lnTo>
              </a:path>
            </a:pathLst>
          </a:custGeom>
          <a:ln w="695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7665500" y="5609378"/>
            <a:ext cx="0" cy="31115"/>
          </a:xfrm>
          <a:custGeom>
            <a:avLst/>
            <a:gdLst/>
            <a:ahLst/>
            <a:cxnLst/>
            <a:rect l="l" t="t" r="r" b="b"/>
            <a:pathLst>
              <a:path w="0" h="31114">
                <a:moveTo>
                  <a:pt x="0" y="30844"/>
                </a:moveTo>
                <a:lnTo>
                  <a:pt x="0" y="0"/>
                </a:lnTo>
              </a:path>
            </a:pathLst>
          </a:custGeom>
          <a:ln w="695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8356659" y="5609378"/>
            <a:ext cx="0" cy="31115"/>
          </a:xfrm>
          <a:custGeom>
            <a:avLst/>
            <a:gdLst/>
            <a:ahLst/>
            <a:cxnLst/>
            <a:rect l="l" t="t" r="r" b="b"/>
            <a:pathLst>
              <a:path w="0" h="31114">
                <a:moveTo>
                  <a:pt x="0" y="30844"/>
                </a:moveTo>
                <a:lnTo>
                  <a:pt x="0" y="0"/>
                </a:lnTo>
              </a:path>
            </a:pathLst>
          </a:custGeom>
          <a:ln w="695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9047915" y="5609378"/>
            <a:ext cx="0" cy="31115"/>
          </a:xfrm>
          <a:custGeom>
            <a:avLst/>
            <a:gdLst/>
            <a:ahLst/>
            <a:cxnLst/>
            <a:rect l="l" t="t" r="r" b="b"/>
            <a:pathLst>
              <a:path w="0" h="31114">
                <a:moveTo>
                  <a:pt x="0" y="30844"/>
                </a:moveTo>
                <a:lnTo>
                  <a:pt x="0" y="0"/>
                </a:lnTo>
              </a:path>
            </a:pathLst>
          </a:custGeom>
          <a:ln w="695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 txBox="1"/>
          <p:nvPr/>
        </p:nvSpPr>
        <p:spPr>
          <a:xfrm>
            <a:off x="6809006" y="5682754"/>
            <a:ext cx="342265" cy="1009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650" spc="35" b="1">
                <a:latin typeface="Arial"/>
                <a:cs typeface="Arial"/>
              </a:rPr>
              <a:t>Control</a:t>
            </a:r>
            <a:endParaRPr sz="65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7557611" y="5682754"/>
            <a:ext cx="224790" cy="1009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650" spc="40" b="1">
                <a:latin typeface="Arial"/>
                <a:cs typeface="Arial"/>
              </a:rPr>
              <a:t>U</a:t>
            </a:r>
            <a:r>
              <a:rPr dirty="0" sz="650" spc="25" b="1">
                <a:latin typeface="Arial"/>
                <a:cs typeface="Arial"/>
              </a:rPr>
              <a:t>r</a:t>
            </a:r>
            <a:r>
              <a:rPr dirty="0" sz="650" spc="85" b="1">
                <a:latin typeface="Arial"/>
                <a:cs typeface="Arial"/>
              </a:rPr>
              <a:t>e</a:t>
            </a:r>
            <a:r>
              <a:rPr dirty="0" sz="650" spc="55" b="1">
                <a:latin typeface="Arial"/>
                <a:cs typeface="Arial"/>
              </a:rPr>
              <a:t>a</a:t>
            </a:r>
            <a:endParaRPr sz="65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8078834" y="5682754"/>
            <a:ext cx="1263650" cy="1009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  <a:tabLst>
                <a:tab pos="690880" algn="l"/>
              </a:tabLst>
            </a:pPr>
            <a:r>
              <a:rPr dirty="0" sz="650" spc="50" b="1">
                <a:latin typeface="Arial"/>
                <a:cs typeface="Arial"/>
              </a:rPr>
              <a:t>BCAA</a:t>
            </a:r>
            <a:r>
              <a:rPr dirty="0" sz="650" spc="20" b="1">
                <a:latin typeface="Arial"/>
                <a:cs typeface="Arial"/>
              </a:rPr>
              <a:t> (2:1:1)	</a:t>
            </a:r>
            <a:r>
              <a:rPr dirty="0" sz="650" spc="50" b="1">
                <a:latin typeface="Arial"/>
                <a:cs typeface="Arial"/>
              </a:rPr>
              <a:t>BCAA</a:t>
            </a:r>
            <a:r>
              <a:rPr dirty="0" sz="650" spc="-60" b="1">
                <a:latin typeface="Arial"/>
                <a:cs typeface="Arial"/>
              </a:rPr>
              <a:t> </a:t>
            </a:r>
            <a:r>
              <a:rPr dirty="0" sz="650" spc="20" b="1">
                <a:latin typeface="Arial"/>
                <a:cs typeface="Arial"/>
              </a:rPr>
              <a:t>(4:1:1)</a:t>
            </a:r>
            <a:endParaRPr sz="650">
              <a:latin typeface="Arial"/>
              <a:cs typeface="Arial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6283037" y="3460656"/>
            <a:ext cx="3456304" cy="0"/>
          </a:xfrm>
          <a:custGeom>
            <a:avLst/>
            <a:gdLst/>
            <a:ahLst/>
            <a:cxnLst/>
            <a:rect l="l" t="t" r="r" b="b"/>
            <a:pathLst>
              <a:path w="3456304" h="0">
                <a:moveTo>
                  <a:pt x="0" y="0"/>
                </a:moveTo>
                <a:lnTo>
                  <a:pt x="3456036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 txBox="1"/>
          <p:nvPr/>
        </p:nvSpPr>
        <p:spPr>
          <a:xfrm>
            <a:off x="5797942" y="3746012"/>
            <a:ext cx="154940" cy="1578610"/>
          </a:xfrm>
          <a:prstGeom prst="rect">
            <a:avLst/>
          </a:prstGeom>
        </p:spPr>
        <p:txBody>
          <a:bodyPr wrap="square" lIns="0" tIns="254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900" spc="-30" b="1">
                <a:latin typeface="Arial"/>
                <a:cs typeface="Arial"/>
              </a:rPr>
              <a:t>A</a:t>
            </a:r>
            <a:r>
              <a:rPr dirty="0" sz="900" spc="5" b="1">
                <a:latin typeface="Arial"/>
                <a:cs typeface="Arial"/>
              </a:rPr>
              <a:t>bo</a:t>
            </a:r>
            <a:r>
              <a:rPr dirty="0" sz="900" b="1">
                <a:latin typeface="Arial"/>
                <a:cs typeface="Arial"/>
              </a:rPr>
              <a:t>ve</a:t>
            </a:r>
            <a:r>
              <a:rPr dirty="0" sz="900" spc="-20" b="1">
                <a:latin typeface="Arial"/>
                <a:cs typeface="Arial"/>
              </a:rPr>
              <a:t>-</a:t>
            </a:r>
            <a:r>
              <a:rPr dirty="0" sz="900" spc="-25" b="1">
                <a:latin typeface="Arial"/>
                <a:cs typeface="Arial"/>
              </a:rPr>
              <a:t>G</a:t>
            </a:r>
            <a:r>
              <a:rPr dirty="0" sz="900" spc="-15" b="1">
                <a:latin typeface="Arial"/>
                <a:cs typeface="Arial"/>
              </a:rPr>
              <a:t>r</a:t>
            </a:r>
            <a:r>
              <a:rPr dirty="0" sz="900" spc="5" b="1">
                <a:latin typeface="Arial"/>
                <a:cs typeface="Arial"/>
              </a:rPr>
              <a:t>oun</a:t>
            </a:r>
            <a:r>
              <a:rPr dirty="0" sz="900" b="1">
                <a:latin typeface="Arial"/>
                <a:cs typeface="Arial"/>
              </a:rPr>
              <a:t>d</a:t>
            </a:r>
            <a:r>
              <a:rPr dirty="0" sz="900" spc="-40" b="1">
                <a:latin typeface="Arial"/>
                <a:cs typeface="Arial"/>
              </a:rPr>
              <a:t> </a:t>
            </a:r>
            <a:r>
              <a:rPr dirty="0" sz="900" spc="15" b="1">
                <a:latin typeface="Arial"/>
                <a:cs typeface="Arial"/>
              </a:rPr>
              <a:t>S</a:t>
            </a:r>
            <a:r>
              <a:rPr dirty="0" sz="900" spc="5" b="1">
                <a:latin typeface="Arial"/>
                <a:cs typeface="Arial"/>
              </a:rPr>
              <a:t>hoo</a:t>
            </a:r>
            <a:r>
              <a:rPr dirty="0" sz="900" b="1">
                <a:latin typeface="Arial"/>
                <a:cs typeface="Arial"/>
              </a:rPr>
              <a:t>t</a:t>
            </a:r>
            <a:r>
              <a:rPr dirty="0" sz="900" spc="-70" b="1"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W</a:t>
            </a:r>
            <a:r>
              <a:rPr dirty="0" sz="900" b="1">
                <a:latin typeface="Arial"/>
                <a:cs typeface="Arial"/>
              </a:rPr>
              <a:t>e</a:t>
            </a:r>
            <a:r>
              <a:rPr dirty="0" sz="900" spc="-25" b="1">
                <a:latin typeface="Arial"/>
                <a:cs typeface="Arial"/>
              </a:rPr>
              <a:t>i</a:t>
            </a:r>
            <a:r>
              <a:rPr dirty="0" sz="900" spc="5" b="1">
                <a:latin typeface="Arial"/>
                <a:cs typeface="Arial"/>
              </a:rPr>
              <a:t>gh</a:t>
            </a:r>
            <a:r>
              <a:rPr dirty="0" sz="900" b="1">
                <a:latin typeface="Arial"/>
                <a:cs typeface="Arial"/>
              </a:rPr>
              <a:t>t</a:t>
            </a:r>
            <a:r>
              <a:rPr dirty="0" sz="900" spc="-70" b="1">
                <a:latin typeface="Arial"/>
                <a:cs typeface="Arial"/>
              </a:rPr>
              <a:t> </a:t>
            </a:r>
            <a:r>
              <a:rPr dirty="0" sz="900" spc="-20" b="1">
                <a:latin typeface="Arial"/>
                <a:cs typeface="Arial"/>
              </a:rPr>
              <a:t>(</a:t>
            </a:r>
            <a:r>
              <a:rPr dirty="0" sz="900" spc="5" b="1">
                <a:latin typeface="Arial"/>
                <a:cs typeface="Arial"/>
              </a:rPr>
              <a:t>g</a:t>
            </a:r>
            <a:r>
              <a:rPr dirty="0" sz="900" b="1">
                <a:latin typeface="Arial"/>
                <a:cs typeface="Arial"/>
              </a:rPr>
              <a:t>)</a:t>
            </a:r>
            <a:endParaRPr sz="900">
              <a:latin typeface="Arial"/>
              <a:cs typeface="Arial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6283037" y="3460656"/>
            <a:ext cx="0" cy="2148840"/>
          </a:xfrm>
          <a:custGeom>
            <a:avLst/>
            <a:gdLst/>
            <a:ahLst/>
            <a:cxnLst/>
            <a:rect l="l" t="t" r="r" b="b"/>
            <a:pathLst>
              <a:path w="0" h="2148840">
                <a:moveTo>
                  <a:pt x="0" y="2148721"/>
                </a:moveTo>
                <a:lnTo>
                  <a:pt x="0" y="0"/>
                </a:lnTo>
              </a:path>
            </a:pathLst>
          </a:custGeom>
          <a:ln w="695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6248513" y="5609378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0" y="0"/>
                </a:moveTo>
                <a:lnTo>
                  <a:pt x="34524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6248513" y="5179676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0" y="0"/>
                </a:moveTo>
                <a:lnTo>
                  <a:pt x="34524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6248512" y="4750017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0" y="0"/>
                </a:moveTo>
                <a:lnTo>
                  <a:pt x="34524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6248512" y="4320059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0" y="0"/>
                </a:moveTo>
                <a:lnTo>
                  <a:pt x="34524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6248512" y="3890357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0" y="0"/>
                </a:moveTo>
                <a:lnTo>
                  <a:pt x="34524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6248512" y="3460656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0" y="0"/>
                </a:moveTo>
                <a:lnTo>
                  <a:pt x="34524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6262179" y="552343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6262179" y="543749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6262179" y="535155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6262179" y="526561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6262179" y="509309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6262179" y="500715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6262179" y="492189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6262179" y="483595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6262178" y="4664672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6262178" y="4578731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6262178" y="4492621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6262178" y="4406681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6262178" y="423411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6262178" y="414817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6262178" y="406223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6262178" y="397629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6262178" y="380441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6262178" y="371847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6262178" y="363253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6262178" y="354659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 txBox="1"/>
          <p:nvPr/>
        </p:nvSpPr>
        <p:spPr>
          <a:xfrm>
            <a:off x="6032016" y="5542877"/>
            <a:ext cx="170815" cy="1238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800" spc="60" b="1">
                <a:latin typeface="Arial"/>
                <a:cs typeface="Arial"/>
              </a:rPr>
              <a:t>0</a:t>
            </a:r>
            <a:r>
              <a:rPr dirty="0" sz="800" spc="5" b="1">
                <a:latin typeface="Arial"/>
                <a:cs typeface="Arial"/>
              </a:rPr>
              <a:t>.</a:t>
            </a:r>
            <a:r>
              <a:rPr dirty="0" sz="800" spc="60" b="1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6032016" y="5113175"/>
            <a:ext cx="170815" cy="1238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800" spc="60" b="1">
                <a:latin typeface="Arial"/>
                <a:cs typeface="Arial"/>
              </a:rPr>
              <a:t>0</a:t>
            </a:r>
            <a:r>
              <a:rPr dirty="0" sz="800" spc="5" b="1">
                <a:latin typeface="Arial"/>
                <a:cs typeface="Arial"/>
              </a:rPr>
              <a:t>.</a:t>
            </a:r>
            <a:r>
              <a:rPr dirty="0" sz="800" spc="60" b="1">
                <a:latin typeface="Arial"/>
                <a:cs typeface="Arial"/>
              </a:rPr>
              <a:t>1</a:t>
            </a:r>
            <a:endParaRPr sz="800">
              <a:latin typeface="Arial"/>
              <a:cs typeface="Arial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6032015" y="4683303"/>
            <a:ext cx="170815" cy="1238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800" spc="60" b="1">
                <a:latin typeface="Arial"/>
                <a:cs typeface="Arial"/>
              </a:rPr>
              <a:t>0</a:t>
            </a:r>
            <a:r>
              <a:rPr dirty="0" sz="800" spc="5" b="1">
                <a:latin typeface="Arial"/>
                <a:cs typeface="Arial"/>
              </a:rPr>
              <a:t>.</a:t>
            </a:r>
            <a:r>
              <a:rPr dirty="0" sz="800" spc="60" b="1"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6032015" y="4253601"/>
            <a:ext cx="170815" cy="1238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800" spc="60" b="1">
                <a:latin typeface="Arial"/>
                <a:cs typeface="Arial"/>
              </a:rPr>
              <a:t>0</a:t>
            </a:r>
            <a:r>
              <a:rPr dirty="0" sz="800" spc="5" b="1">
                <a:latin typeface="Arial"/>
                <a:cs typeface="Arial"/>
              </a:rPr>
              <a:t>.</a:t>
            </a:r>
            <a:r>
              <a:rPr dirty="0" sz="800" spc="60" b="1"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6032015" y="3823899"/>
            <a:ext cx="170815" cy="1238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800" spc="60" b="1">
                <a:latin typeface="Arial"/>
                <a:cs typeface="Arial"/>
              </a:rPr>
              <a:t>0</a:t>
            </a:r>
            <a:r>
              <a:rPr dirty="0" sz="800" spc="5" b="1">
                <a:latin typeface="Arial"/>
                <a:cs typeface="Arial"/>
              </a:rPr>
              <a:t>.</a:t>
            </a:r>
            <a:r>
              <a:rPr dirty="0" sz="800" spc="60" b="1"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6032015" y="3393942"/>
            <a:ext cx="170815" cy="1238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800" spc="60" b="1">
                <a:latin typeface="Arial"/>
                <a:cs typeface="Arial"/>
              </a:rPr>
              <a:t>0</a:t>
            </a:r>
            <a:r>
              <a:rPr dirty="0" sz="800" spc="5" b="1">
                <a:latin typeface="Arial"/>
                <a:cs typeface="Arial"/>
              </a:rPr>
              <a:t>.</a:t>
            </a:r>
            <a:r>
              <a:rPr dirty="0" sz="800" spc="60" b="1"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92" name="object 92"/>
          <p:cNvSpPr/>
          <p:nvPr/>
        </p:nvSpPr>
        <p:spPr>
          <a:xfrm>
            <a:off x="6766810" y="4040796"/>
            <a:ext cx="415290" cy="1565910"/>
          </a:xfrm>
          <a:custGeom>
            <a:avLst/>
            <a:gdLst/>
            <a:ahLst/>
            <a:cxnLst/>
            <a:rect l="l" t="t" r="r" b="b"/>
            <a:pathLst>
              <a:path w="415290" h="1565910">
                <a:moveTo>
                  <a:pt x="414868" y="0"/>
                </a:moveTo>
                <a:lnTo>
                  <a:pt x="0" y="0"/>
                </a:lnTo>
                <a:lnTo>
                  <a:pt x="0" y="1565603"/>
                </a:lnTo>
                <a:lnTo>
                  <a:pt x="414868" y="1565603"/>
                </a:lnTo>
                <a:lnTo>
                  <a:pt x="4148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9739073" y="3460656"/>
            <a:ext cx="0" cy="2148840"/>
          </a:xfrm>
          <a:custGeom>
            <a:avLst/>
            <a:gdLst/>
            <a:ahLst/>
            <a:cxnLst/>
            <a:rect l="l" t="t" r="r" b="b"/>
            <a:pathLst>
              <a:path w="0" h="2148840">
                <a:moveTo>
                  <a:pt x="0" y="2148721"/>
                </a:moveTo>
                <a:lnTo>
                  <a:pt x="0" y="0"/>
                </a:lnTo>
              </a:path>
            </a:pathLst>
          </a:custGeom>
          <a:ln w="695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6766810" y="4040796"/>
            <a:ext cx="415290" cy="1565910"/>
          </a:xfrm>
          <a:custGeom>
            <a:avLst/>
            <a:gdLst/>
            <a:ahLst/>
            <a:cxnLst/>
            <a:rect l="l" t="t" r="r" b="b"/>
            <a:pathLst>
              <a:path w="415290" h="1565910">
                <a:moveTo>
                  <a:pt x="0" y="1565603"/>
                </a:moveTo>
                <a:lnTo>
                  <a:pt x="0" y="0"/>
                </a:lnTo>
                <a:lnTo>
                  <a:pt x="414868" y="0"/>
                </a:lnTo>
                <a:lnTo>
                  <a:pt x="414868" y="1565603"/>
                </a:lnTo>
                <a:lnTo>
                  <a:pt x="0" y="1565603"/>
                </a:lnTo>
                <a:close/>
              </a:path>
            </a:pathLst>
          </a:custGeom>
          <a:ln w="690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6766810" y="4040796"/>
            <a:ext cx="415290" cy="1565910"/>
          </a:xfrm>
          <a:custGeom>
            <a:avLst/>
            <a:gdLst/>
            <a:ahLst/>
            <a:cxnLst/>
            <a:rect l="l" t="t" r="r" b="b"/>
            <a:pathLst>
              <a:path w="415290" h="1565910">
                <a:moveTo>
                  <a:pt x="414868" y="1565603"/>
                </a:moveTo>
                <a:lnTo>
                  <a:pt x="414868" y="0"/>
                </a:lnTo>
                <a:lnTo>
                  <a:pt x="0" y="0"/>
                </a:lnTo>
                <a:lnTo>
                  <a:pt x="0" y="1565603"/>
                </a:lnTo>
              </a:path>
            </a:pathLst>
          </a:custGeom>
          <a:ln w="690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7458065" y="3907589"/>
            <a:ext cx="415290" cy="1699260"/>
          </a:xfrm>
          <a:custGeom>
            <a:avLst/>
            <a:gdLst/>
            <a:ahLst/>
            <a:cxnLst/>
            <a:rect l="l" t="t" r="r" b="b"/>
            <a:pathLst>
              <a:path w="415290" h="1699260">
                <a:moveTo>
                  <a:pt x="0" y="1698811"/>
                </a:moveTo>
                <a:lnTo>
                  <a:pt x="414772" y="1698811"/>
                </a:lnTo>
                <a:lnTo>
                  <a:pt x="414772" y="0"/>
                </a:lnTo>
                <a:lnTo>
                  <a:pt x="0" y="0"/>
                </a:lnTo>
                <a:lnTo>
                  <a:pt x="0" y="1698811"/>
                </a:lnTo>
                <a:close/>
              </a:path>
            </a:pathLst>
          </a:custGeom>
          <a:solidFill>
            <a:srgbClr val="404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7458065" y="3907589"/>
            <a:ext cx="415290" cy="1699260"/>
          </a:xfrm>
          <a:custGeom>
            <a:avLst/>
            <a:gdLst/>
            <a:ahLst/>
            <a:cxnLst/>
            <a:rect l="l" t="t" r="r" b="b"/>
            <a:pathLst>
              <a:path w="415290" h="1699260">
                <a:moveTo>
                  <a:pt x="0" y="1698811"/>
                </a:moveTo>
                <a:lnTo>
                  <a:pt x="414772" y="1698811"/>
                </a:lnTo>
                <a:lnTo>
                  <a:pt x="414772" y="0"/>
                </a:lnTo>
                <a:lnTo>
                  <a:pt x="0" y="0"/>
                </a:lnTo>
                <a:lnTo>
                  <a:pt x="0" y="1698811"/>
                </a:lnTo>
                <a:close/>
              </a:path>
            </a:pathLst>
          </a:custGeom>
          <a:ln w="6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7458065" y="3907631"/>
            <a:ext cx="415290" cy="1699260"/>
          </a:xfrm>
          <a:custGeom>
            <a:avLst/>
            <a:gdLst/>
            <a:ahLst/>
            <a:cxnLst/>
            <a:rect l="l" t="t" r="r" b="b"/>
            <a:pathLst>
              <a:path w="415290" h="1699260">
                <a:moveTo>
                  <a:pt x="414772" y="1698768"/>
                </a:moveTo>
                <a:lnTo>
                  <a:pt x="414772" y="0"/>
                </a:lnTo>
                <a:lnTo>
                  <a:pt x="0" y="0"/>
                </a:lnTo>
                <a:lnTo>
                  <a:pt x="0" y="1698768"/>
                </a:lnTo>
              </a:path>
            </a:pathLst>
          </a:custGeom>
          <a:ln w="6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8149321" y="3873127"/>
            <a:ext cx="414655" cy="1733550"/>
          </a:xfrm>
          <a:custGeom>
            <a:avLst/>
            <a:gdLst/>
            <a:ahLst/>
            <a:cxnLst/>
            <a:rect l="l" t="t" r="r" b="b"/>
            <a:pathLst>
              <a:path w="414654" h="1733550">
                <a:moveTo>
                  <a:pt x="0" y="1733272"/>
                </a:moveTo>
                <a:lnTo>
                  <a:pt x="414053" y="1733272"/>
                </a:lnTo>
                <a:lnTo>
                  <a:pt x="414053" y="0"/>
                </a:lnTo>
                <a:lnTo>
                  <a:pt x="0" y="0"/>
                </a:lnTo>
                <a:lnTo>
                  <a:pt x="0" y="1733272"/>
                </a:lnTo>
                <a:close/>
              </a:path>
            </a:pathLst>
          </a:custGeom>
          <a:solidFill>
            <a:srgbClr val="FF804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8149321" y="3873127"/>
            <a:ext cx="414655" cy="1733550"/>
          </a:xfrm>
          <a:custGeom>
            <a:avLst/>
            <a:gdLst/>
            <a:ahLst/>
            <a:cxnLst/>
            <a:rect l="l" t="t" r="r" b="b"/>
            <a:pathLst>
              <a:path w="414654" h="1733550">
                <a:moveTo>
                  <a:pt x="0" y="1733272"/>
                </a:moveTo>
                <a:lnTo>
                  <a:pt x="414053" y="1733272"/>
                </a:lnTo>
                <a:lnTo>
                  <a:pt x="414053" y="0"/>
                </a:lnTo>
                <a:lnTo>
                  <a:pt x="0" y="0"/>
                </a:lnTo>
                <a:lnTo>
                  <a:pt x="0" y="1733272"/>
                </a:lnTo>
                <a:close/>
              </a:path>
            </a:pathLst>
          </a:custGeom>
          <a:ln w="691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8149321" y="3873170"/>
            <a:ext cx="414020" cy="1733550"/>
          </a:xfrm>
          <a:custGeom>
            <a:avLst/>
            <a:gdLst/>
            <a:ahLst/>
            <a:cxnLst/>
            <a:rect l="l" t="t" r="r" b="b"/>
            <a:pathLst>
              <a:path w="414020" h="1733550">
                <a:moveTo>
                  <a:pt x="414005" y="1733230"/>
                </a:moveTo>
                <a:lnTo>
                  <a:pt x="414005" y="0"/>
                </a:lnTo>
                <a:lnTo>
                  <a:pt x="0" y="0"/>
                </a:lnTo>
                <a:lnTo>
                  <a:pt x="0" y="1733230"/>
                </a:lnTo>
              </a:path>
            </a:pathLst>
          </a:custGeom>
          <a:ln w="691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8840480" y="3718435"/>
            <a:ext cx="415290" cy="1888489"/>
          </a:xfrm>
          <a:custGeom>
            <a:avLst/>
            <a:gdLst/>
            <a:ahLst/>
            <a:cxnLst/>
            <a:rect l="l" t="t" r="r" b="b"/>
            <a:pathLst>
              <a:path w="415290" h="1888489">
                <a:moveTo>
                  <a:pt x="0" y="1887965"/>
                </a:moveTo>
                <a:lnTo>
                  <a:pt x="414772" y="1887965"/>
                </a:lnTo>
                <a:lnTo>
                  <a:pt x="414772" y="0"/>
                </a:lnTo>
                <a:lnTo>
                  <a:pt x="0" y="0"/>
                </a:lnTo>
                <a:lnTo>
                  <a:pt x="0" y="1887965"/>
                </a:lnTo>
                <a:close/>
              </a:path>
            </a:pathLst>
          </a:custGeom>
          <a:solidFill>
            <a:srgbClr val="FF404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8840480" y="3718435"/>
            <a:ext cx="415290" cy="1888489"/>
          </a:xfrm>
          <a:custGeom>
            <a:avLst/>
            <a:gdLst/>
            <a:ahLst/>
            <a:cxnLst/>
            <a:rect l="l" t="t" r="r" b="b"/>
            <a:pathLst>
              <a:path w="415290" h="1888489">
                <a:moveTo>
                  <a:pt x="0" y="1887965"/>
                </a:moveTo>
                <a:lnTo>
                  <a:pt x="414772" y="1887965"/>
                </a:lnTo>
                <a:lnTo>
                  <a:pt x="414772" y="0"/>
                </a:lnTo>
                <a:lnTo>
                  <a:pt x="0" y="0"/>
                </a:lnTo>
                <a:lnTo>
                  <a:pt x="0" y="1887965"/>
                </a:lnTo>
                <a:close/>
              </a:path>
            </a:pathLst>
          </a:custGeom>
          <a:ln w="69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8840480" y="3718477"/>
            <a:ext cx="415290" cy="1888489"/>
          </a:xfrm>
          <a:custGeom>
            <a:avLst/>
            <a:gdLst/>
            <a:ahLst/>
            <a:cxnLst/>
            <a:rect l="l" t="t" r="r" b="b"/>
            <a:pathLst>
              <a:path w="415290" h="1888489">
                <a:moveTo>
                  <a:pt x="414772" y="1887922"/>
                </a:moveTo>
                <a:lnTo>
                  <a:pt x="414772" y="0"/>
                </a:lnTo>
                <a:lnTo>
                  <a:pt x="0" y="0"/>
                </a:lnTo>
                <a:lnTo>
                  <a:pt x="0" y="1887922"/>
                </a:lnTo>
              </a:path>
            </a:pathLst>
          </a:custGeom>
          <a:ln w="691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6283037" y="5609378"/>
            <a:ext cx="3456304" cy="0"/>
          </a:xfrm>
          <a:custGeom>
            <a:avLst/>
            <a:gdLst/>
            <a:ahLst/>
            <a:cxnLst/>
            <a:rect l="l" t="t" r="r" b="b"/>
            <a:pathLst>
              <a:path w="3456304" h="0">
                <a:moveTo>
                  <a:pt x="0" y="0"/>
                </a:moveTo>
                <a:lnTo>
                  <a:pt x="3456036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 txBox="1"/>
          <p:nvPr/>
        </p:nvSpPr>
        <p:spPr>
          <a:xfrm>
            <a:off x="6874027" y="3916850"/>
            <a:ext cx="215900" cy="698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450" spc="30">
                <a:latin typeface="Arial"/>
                <a:cs typeface="Arial"/>
              </a:rPr>
              <a:t>0.365b</a:t>
            </a:r>
            <a:endParaRPr sz="450">
              <a:latin typeface="Arial"/>
              <a:cs typeface="Arial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7547253" y="3783431"/>
            <a:ext cx="251460" cy="698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450" spc="30">
                <a:latin typeface="Arial"/>
                <a:cs typeface="Arial"/>
              </a:rPr>
              <a:t>0.396ab</a:t>
            </a:r>
            <a:endParaRPr sz="450">
              <a:latin typeface="Arial"/>
              <a:cs typeface="Arial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8238508" y="3749224"/>
            <a:ext cx="251460" cy="698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450" spc="30">
                <a:latin typeface="Arial"/>
                <a:cs typeface="Arial"/>
              </a:rPr>
              <a:t>0.404ab</a:t>
            </a:r>
            <a:endParaRPr sz="450">
              <a:latin typeface="Arial"/>
              <a:cs typeface="Arial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8947601" y="3594361"/>
            <a:ext cx="215900" cy="698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450" spc="30">
                <a:latin typeface="Arial"/>
                <a:cs typeface="Arial"/>
              </a:rPr>
              <a:t>0.440a</a:t>
            </a:r>
            <a:endParaRPr sz="450">
              <a:latin typeface="Arial"/>
              <a:cs typeface="Arial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6527584" y="3493402"/>
            <a:ext cx="549910" cy="1009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650" spc="65" b="1">
                <a:latin typeface="Arial"/>
                <a:cs typeface="Arial"/>
              </a:rPr>
              <a:t>LSD </a:t>
            </a:r>
            <a:r>
              <a:rPr dirty="0" sz="650" spc="60" b="1">
                <a:latin typeface="Arial"/>
                <a:cs typeface="Arial"/>
              </a:rPr>
              <a:t>=</a:t>
            </a:r>
            <a:r>
              <a:rPr dirty="0" sz="650" spc="-80" b="1">
                <a:latin typeface="Arial"/>
                <a:cs typeface="Arial"/>
              </a:rPr>
              <a:t> </a:t>
            </a:r>
            <a:r>
              <a:rPr dirty="0" sz="650" spc="40" b="1">
                <a:latin typeface="Arial"/>
                <a:cs typeface="Arial"/>
              </a:rPr>
              <a:t>0.049</a:t>
            </a:r>
            <a:endParaRPr sz="650">
              <a:latin typeface="Arial"/>
              <a:cs typeface="Arial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1178486" y="15651480"/>
            <a:ext cx="2227580" cy="1238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00" spc="-5" i="1">
                <a:latin typeface="Calibri"/>
                <a:cs typeface="Calibri"/>
              </a:rPr>
              <a:t>* </a:t>
            </a:r>
            <a:r>
              <a:rPr dirty="0" sz="700" spc="-10" i="1">
                <a:latin typeface="Calibri"/>
                <a:cs typeface="Calibri"/>
              </a:rPr>
              <a:t>BCAA Treatments consisted </a:t>
            </a:r>
            <a:r>
              <a:rPr dirty="0" sz="700" spc="-5" i="1">
                <a:latin typeface="Calibri"/>
                <a:cs typeface="Calibri"/>
              </a:rPr>
              <a:t>of</a:t>
            </a:r>
            <a:r>
              <a:rPr dirty="0" sz="700" spc="-20" i="1">
                <a:latin typeface="Calibri"/>
                <a:cs typeface="Calibri"/>
              </a:rPr>
              <a:t> </a:t>
            </a:r>
            <a:r>
              <a:rPr dirty="0" sz="700" spc="-5" i="1">
                <a:latin typeface="Calibri"/>
                <a:cs typeface="Calibri"/>
              </a:rPr>
              <a:t>L-valine:L-leucine:L-isoleucine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12" name="object 112"/>
          <p:cNvSpPr/>
          <p:nvPr/>
        </p:nvSpPr>
        <p:spPr>
          <a:xfrm>
            <a:off x="10291491" y="3141376"/>
            <a:ext cx="4128770" cy="2846070"/>
          </a:xfrm>
          <a:custGeom>
            <a:avLst/>
            <a:gdLst/>
            <a:ahLst/>
            <a:cxnLst/>
            <a:rect l="l" t="t" r="r" b="b"/>
            <a:pathLst>
              <a:path w="4128769" h="2846070">
                <a:moveTo>
                  <a:pt x="0" y="2845474"/>
                </a:moveTo>
                <a:lnTo>
                  <a:pt x="4128544" y="2845475"/>
                </a:lnTo>
                <a:lnTo>
                  <a:pt x="4128543" y="0"/>
                </a:lnTo>
                <a:lnTo>
                  <a:pt x="0" y="0"/>
                </a:lnTo>
                <a:lnTo>
                  <a:pt x="0" y="28454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10777470" y="3460542"/>
            <a:ext cx="3456304" cy="2148205"/>
          </a:xfrm>
          <a:custGeom>
            <a:avLst/>
            <a:gdLst/>
            <a:ahLst/>
            <a:cxnLst/>
            <a:rect l="l" t="t" r="r" b="b"/>
            <a:pathLst>
              <a:path w="3456305" h="2148204">
                <a:moveTo>
                  <a:pt x="0" y="2148184"/>
                </a:moveTo>
                <a:lnTo>
                  <a:pt x="3456085" y="2148185"/>
                </a:lnTo>
                <a:lnTo>
                  <a:pt x="3456084" y="0"/>
                </a:lnTo>
                <a:lnTo>
                  <a:pt x="0" y="0"/>
                </a:lnTo>
                <a:lnTo>
                  <a:pt x="0" y="214818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 txBox="1"/>
          <p:nvPr/>
        </p:nvSpPr>
        <p:spPr>
          <a:xfrm>
            <a:off x="12228214" y="5855265"/>
            <a:ext cx="568960" cy="1238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800" spc="50" b="1">
                <a:latin typeface="Arial"/>
                <a:cs typeface="Arial"/>
              </a:rPr>
              <a:t>Treatment</a:t>
            </a:r>
            <a:endParaRPr sz="800">
              <a:latin typeface="Arial"/>
              <a:cs typeface="Arial"/>
            </a:endParaRPr>
          </a:p>
        </p:txBody>
      </p:sp>
      <p:sp>
        <p:nvSpPr>
          <p:cNvPr id="115" name="object 115"/>
          <p:cNvSpPr/>
          <p:nvPr/>
        </p:nvSpPr>
        <p:spPr>
          <a:xfrm>
            <a:off x="10777470" y="5608727"/>
            <a:ext cx="3456304" cy="0"/>
          </a:xfrm>
          <a:custGeom>
            <a:avLst/>
            <a:gdLst/>
            <a:ahLst/>
            <a:cxnLst/>
            <a:rect l="l" t="t" r="r" b="b"/>
            <a:pathLst>
              <a:path w="3456305" h="0">
                <a:moveTo>
                  <a:pt x="0" y="0"/>
                </a:moveTo>
                <a:lnTo>
                  <a:pt x="3456036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11468678" y="5608727"/>
            <a:ext cx="0" cy="31115"/>
          </a:xfrm>
          <a:custGeom>
            <a:avLst/>
            <a:gdLst/>
            <a:ahLst/>
            <a:cxnLst/>
            <a:rect l="l" t="t" r="r" b="b"/>
            <a:pathLst>
              <a:path w="0" h="31114">
                <a:moveTo>
                  <a:pt x="0" y="30836"/>
                </a:moveTo>
                <a:lnTo>
                  <a:pt x="0" y="0"/>
                </a:lnTo>
              </a:path>
            </a:pathLst>
          </a:custGeom>
          <a:ln w="695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12159933" y="5608727"/>
            <a:ext cx="0" cy="31115"/>
          </a:xfrm>
          <a:custGeom>
            <a:avLst/>
            <a:gdLst/>
            <a:ahLst/>
            <a:cxnLst/>
            <a:rect l="l" t="t" r="r" b="b"/>
            <a:pathLst>
              <a:path w="0" h="31114">
                <a:moveTo>
                  <a:pt x="0" y="30836"/>
                </a:moveTo>
                <a:lnTo>
                  <a:pt x="0" y="0"/>
                </a:lnTo>
              </a:path>
            </a:pathLst>
          </a:custGeom>
          <a:ln w="695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12851093" y="5608727"/>
            <a:ext cx="0" cy="31115"/>
          </a:xfrm>
          <a:custGeom>
            <a:avLst/>
            <a:gdLst/>
            <a:ahLst/>
            <a:cxnLst/>
            <a:rect l="l" t="t" r="r" b="b"/>
            <a:pathLst>
              <a:path w="0" h="31114">
                <a:moveTo>
                  <a:pt x="0" y="30836"/>
                </a:moveTo>
                <a:lnTo>
                  <a:pt x="0" y="0"/>
                </a:lnTo>
              </a:path>
            </a:pathLst>
          </a:custGeom>
          <a:ln w="695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13542348" y="5608727"/>
            <a:ext cx="0" cy="31115"/>
          </a:xfrm>
          <a:custGeom>
            <a:avLst/>
            <a:gdLst/>
            <a:ahLst/>
            <a:cxnLst/>
            <a:rect l="l" t="t" r="r" b="b"/>
            <a:pathLst>
              <a:path w="0" h="31114">
                <a:moveTo>
                  <a:pt x="0" y="30836"/>
                </a:moveTo>
                <a:lnTo>
                  <a:pt x="0" y="0"/>
                </a:lnTo>
              </a:path>
            </a:pathLst>
          </a:custGeom>
          <a:ln w="695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 txBox="1"/>
          <p:nvPr/>
        </p:nvSpPr>
        <p:spPr>
          <a:xfrm>
            <a:off x="11303440" y="5682061"/>
            <a:ext cx="342265" cy="1009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650" spc="35" b="1">
                <a:latin typeface="Arial"/>
                <a:cs typeface="Arial"/>
              </a:rPr>
              <a:t>Control</a:t>
            </a:r>
            <a:endParaRPr sz="650">
              <a:latin typeface="Arial"/>
              <a:cs typeface="Arial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12052044" y="5682061"/>
            <a:ext cx="224790" cy="1009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650" spc="40" b="1">
                <a:latin typeface="Arial"/>
                <a:cs typeface="Arial"/>
              </a:rPr>
              <a:t>U</a:t>
            </a:r>
            <a:r>
              <a:rPr dirty="0" sz="650" spc="25" b="1">
                <a:latin typeface="Arial"/>
                <a:cs typeface="Arial"/>
              </a:rPr>
              <a:t>r</a:t>
            </a:r>
            <a:r>
              <a:rPr dirty="0" sz="650" spc="85" b="1">
                <a:latin typeface="Arial"/>
                <a:cs typeface="Arial"/>
              </a:rPr>
              <a:t>e</a:t>
            </a:r>
            <a:r>
              <a:rPr dirty="0" sz="650" spc="55" b="1">
                <a:latin typeface="Arial"/>
                <a:cs typeface="Arial"/>
              </a:rPr>
              <a:t>a</a:t>
            </a:r>
            <a:endParaRPr sz="650">
              <a:latin typeface="Arial"/>
              <a:cs typeface="Arial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12573267" y="5682061"/>
            <a:ext cx="1263650" cy="1009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  <a:tabLst>
                <a:tab pos="690880" algn="l"/>
              </a:tabLst>
            </a:pPr>
            <a:r>
              <a:rPr dirty="0" sz="650" spc="50" b="1">
                <a:latin typeface="Arial"/>
                <a:cs typeface="Arial"/>
              </a:rPr>
              <a:t>BCAA</a:t>
            </a:r>
            <a:r>
              <a:rPr dirty="0" sz="650" spc="20" b="1">
                <a:latin typeface="Arial"/>
                <a:cs typeface="Arial"/>
              </a:rPr>
              <a:t> (2:1:1)	</a:t>
            </a:r>
            <a:r>
              <a:rPr dirty="0" sz="650" spc="50" b="1">
                <a:latin typeface="Arial"/>
                <a:cs typeface="Arial"/>
              </a:rPr>
              <a:t>BCAA</a:t>
            </a:r>
            <a:r>
              <a:rPr dirty="0" sz="650" spc="-60" b="1">
                <a:latin typeface="Arial"/>
                <a:cs typeface="Arial"/>
              </a:rPr>
              <a:t> </a:t>
            </a:r>
            <a:r>
              <a:rPr dirty="0" sz="650" spc="20" b="1">
                <a:latin typeface="Arial"/>
                <a:cs typeface="Arial"/>
              </a:rPr>
              <a:t>(4:1:1)</a:t>
            </a:r>
            <a:endParaRPr sz="650">
              <a:latin typeface="Arial"/>
              <a:cs typeface="Arial"/>
            </a:endParaRPr>
          </a:p>
        </p:txBody>
      </p:sp>
      <p:sp>
        <p:nvSpPr>
          <p:cNvPr id="123" name="object 123"/>
          <p:cNvSpPr/>
          <p:nvPr/>
        </p:nvSpPr>
        <p:spPr>
          <a:xfrm>
            <a:off x="10777470" y="3460584"/>
            <a:ext cx="3456304" cy="0"/>
          </a:xfrm>
          <a:custGeom>
            <a:avLst/>
            <a:gdLst/>
            <a:ahLst/>
            <a:cxnLst/>
            <a:rect l="l" t="t" r="r" b="b"/>
            <a:pathLst>
              <a:path w="3456305" h="0">
                <a:moveTo>
                  <a:pt x="0" y="0"/>
                </a:moveTo>
                <a:lnTo>
                  <a:pt x="3456036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 txBox="1"/>
          <p:nvPr/>
        </p:nvSpPr>
        <p:spPr>
          <a:xfrm>
            <a:off x="10292375" y="4022927"/>
            <a:ext cx="154940" cy="1023619"/>
          </a:xfrm>
          <a:prstGeom prst="rect">
            <a:avLst/>
          </a:prstGeom>
        </p:spPr>
        <p:txBody>
          <a:bodyPr wrap="square" lIns="0" tIns="254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900" spc="20" b="1">
                <a:latin typeface="Arial"/>
                <a:cs typeface="Arial"/>
              </a:rPr>
              <a:t>R</a:t>
            </a:r>
            <a:r>
              <a:rPr dirty="0" sz="900" spc="5" b="1">
                <a:latin typeface="Arial"/>
                <a:cs typeface="Arial"/>
              </a:rPr>
              <a:t>oo</a:t>
            </a:r>
            <a:r>
              <a:rPr dirty="0" sz="900" spc="-20" b="1">
                <a:latin typeface="Arial"/>
                <a:cs typeface="Arial"/>
              </a:rPr>
              <a:t>t</a:t>
            </a:r>
            <a:r>
              <a:rPr dirty="0" sz="900" spc="-25" b="1">
                <a:latin typeface="Arial"/>
                <a:cs typeface="Arial"/>
              </a:rPr>
              <a:t>i</a:t>
            </a:r>
            <a:r>
              <a:rPr dirty="0" sz="900" spc="5" b="1">
                <a:latin typeface="Arial"/>
                <a:cs typeface="Arial"/>
              </a:rPr>
              <a:t>n</a:t>
            </a:r>
            <a:r>
              <a:rPr dirty="0" sz="900" b="1">
                <a:latin typeface="Arial"/>
                <a:cs typeface="Arial"/>
              </a:rPr>
              <a:t>g</a:t>
            </a:r>
            <a:r>
              <a:rPr dirty="0" sz="900" spc="-40" b="1">
                <a:latin typeface="Arial"/>
                <a:cs typeface="Arial"/>
              </a:rPr>
              <a:t> </a:t>
            </a:r>
            <a:r>
              <a:rPr dirty="0" sz="900" spc="20" b="1">
                <a:latin typeface="Arial"/>
                <a:cs typeface="Arial"/>
              </a:rPr>
              <a:t>B</a:t>
            </a:r>
            <a:r>
              <a:rPr dirty="0" sz="900" spc="-25" b="1">
                <a:latin typeface="Arial"/>
                <a:cs typeface="Arial"/>
              </a:rPr>
              <a:t>i</a:t>
            </a:r>
            <a:r>
              <a:rPr dirty="0" sz="900" spc="5" b="1">
                <a:latin typeface="Arial"/>
                <a:cs typeface="Arial"/>
              </a:rPr>
              <a:t>o</a:t>
            </a:r>
            <a:r>
              <a:rPr dirty="0" sz="900" spc="-15" b="1">
                <a:latin typeface="Arial"/>
                <a:cs typeface="Arial"/>
              </a:rPr>
              <a:t>m</a:t>
            </a:r>
            <a:r>
              <a:rPr dirty="0" sz="900" b="1">
                <a:latin typeface="Arial"/>
                <a:cs typeface="Arial"/>
              </a:rPr>
              <a:t>ass</a:t>
            </a:r>
            <a:r>
              <a:rPr dirty="0" sz="900" spc="-45" b="1">
                <a:latin typeface="Arial"/>
                <a:cs typeface="Arial"/>
              </a:rPr>
              <a:t> </a:t>
            </a:r>
            <a:r>
              <a:rPr dirty="0" sz="900" spc="-20" b="1">
                <a:latin typeface="Arial"/>
                <a:cs typeface="Arial"/>
              </a:rPr>
              <a:t>(</a:t>
            </a:r>
            <a:r>
              <a:rPr dirty="0" sz="900" spc="5" b="1">
                <a:latin typeface="Arial"/>
                <a:cs typeface="Arial"/>
              </a:rPr>
              <a:t>g</a:t>
            </a:r>
            <a:r>
              <a:rPr dirty="0" sz="900" b="1">
                <a:latin typeface="Arial"/>
                <a:cs typeface="Arial"/>
              </a:rPr>
              <a:t>)</a:t>
            </a:r>
            <a:endParaRPr sz="900">
              <a:latin typeface="Arial"/>
              <a:cs typeface="Arial"/>
            </a:endParaRPr>
          </a:p>
        </p:txBody>
      </p:sp>
      <p:sp>
        <p:nvSpPr>
          <p:cNvPr id="125" name="object 125"/>
          <p:cNvSpPr/>
          <p:nvPr/>
        </p:nvSpPr>
        <p:spPr>
          <a:xfrm>
            <a:off x="10777470" y="3460584"/>
            <a:ext cx="0" cy="2148205"/>
          </a:xfrm>
          <a:custGeom>
            <a:avLst/>
            <a:gdLst/>
            <a:ahLst/>
            <a:cxnLst/>
            <a:rect l="l" t="t" r="r" b="b"/>
            <a:pathLst>
              <a:path w="0" h="2148204">
                <a:moveTo>
                  <a:pt x="0" y="2148142"/>
                </a:moveTo>
                <a:lnTo>
                  <a:pt x="0" y="0"/>
                </a:lnTo>
              </a:path>
            </a:pathLst>
          </a:custGeom>
          <a:ln w="695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10742946" y="5608727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0" y="0"/>
                </a:moveTo>
                <a:lnTo>
                  <a:pt x="34524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10742946" y="5179141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0" y="0"/>
                </a:moveTo>
                <a:lnTo>
                  <a:pt x="34524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10742946" y="4749598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0" y="0"/>
                </a:moveTo>
                <a:lnTo>
                  <a:pt x="34524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10742946" y="4319756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0" y="0"/>
                </a:moveTo>
                <a:lnTo>
                  <a:pt x="34524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10742945" y="3890171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0" y="0"/>
                </a:moveTo>
                <a:lnTo>
                  <a:pt x="34524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10742945" y="3460584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0" y="0"/>
                </a:moveTo>
                <a:lnTo>
                  <a:pt x="34524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10756612" y="5522810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10756612" y="5436892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10756612" y="535097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10756612" y="526505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10756612" y="509258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10756612" y="500666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10756612" y="4921432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10756612" y="483551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10756612" y="466427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10756612" y="4578358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/>
          <p:nvPr/>
        </p:nvSpPr>
        <p:spPr>
          <a:xfrm>
            <a:off x="10756612" y="4492271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/>
          <p:nvPr/>
        </p:nvSpPr>
        <p:spPr>
          <a:xfrm>
            <a:off x="10756612" y="4406354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10756612" y="423383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/>
          <p:nvPr/>
        </p:nvSpPr>
        <p:spPr>
          <a:xfrm>
            <a:off x="10756612" y="4147922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" name="object 146"/>
          <p:cNvSpPr/>
          <p:nvPr/>
        </p:nvSpPr>
        <p:spPr>
          <a:xfrm>
            <a:off x="10756612" y="4062005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" name="object 147"/>
          <p:cNvSpPr/>
          <p:nvPr/>
        </p:nvSpPr>
        <p:spPr>
          <a:xfrm>
            <a:off x="10756612" y="3976087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10756611" y="3804253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10756611" y="3718336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10756611" y="3632419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10756611" y="3546502"/>
            <a:ext cx="20955" cy="0"/>
          </a:xfrm>
          <a:custGeom>
            <a:avLst/>
            <a:gdLst/>
            <a:ahLst/>
            <a:cxnLst/>
            <a:rect l="l" t="t" r="r" b="b"/>
            <a:pathLst>
              <a:path w="20954" h="0">
                <a:moveTo>
                  <a:pt x="0" y="0"/>
                </a:moveTo>
                <a:lnTo>
                  <a:pt x="20858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 txBox="1"/>
          <p:nvPr/>
        </p:nvSpPr>
        <p:spPr>
          <a:xfrm>
            <a:off x="10526449" y="5542216"/>
            <a:ext cx="170815" cy="1238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800" spc="60" b="1">
                <a:latin typeface="Arial"/>
                <a:cs typeface="Arial"/>
              </a:rPr>
              <a:t>0</a:t>
            </a:r>
            <a:r>
              <a:rPr dirty="0" sz="800" spc="5" b="1">
                <a:latin typeface="Arial"/>
                <a:cs typeface="Arial"/>
              </a:rPr>
              <a:t>.</a:t>
            </a:r>
            <a:r>
              <a:rPr dirty="0" sz="800" spc="60" b="1">
                <a:latin typeface="Arial"/>
                <a:cs typeface="Arial"/>
              </a:rPr>
              <a:t>0</a:t>
            </a:r>
            <a:endParaRPr sz="800">
              <a:latin typeface="Arial"/>
              <a:cs typeface="Arial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10526449" y="5112631"/>
            <a:ext cx="170815" cy="1238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800" spc="60" b="1">
                <a:latin typeface="Arial"/>
                <a:cs typeface="Arial"/>
              </a:rPr>
              <a:t>0</a:t>
            </a:r>
            <a:r>
              <a:rPr dirty="0" sz="800" spc="5" b="1">
                <a:latin typeface="Arial"/>
                <a:cs typeface="Arial"/>
              </a:rPr>
              <a:t>.</a:t>
            </a:r>
            <a:r>
              <a:rPr dirty="0" sz="800" spc="60" b="1">
                <a:latin typeface="Arial"/>
                <a:cs typeface="Arial"/>
              </a:rPr>
              <a:t>1</a:t>
            </a:r>
            <a:endParaRPr sz="800">
              <a:latin typeface="Arial"/>
              <a:cs typeface="Arial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10526449" y="4682875"/>
            <a:ext cx="170815" cy="1238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800" spc="60" b="1">
                <a:latin typeface="Arial"/>
                <a:cs typeface="Arial"/>
              </a:rPr>
              <a:t>0</a:t>
            </a:r>
            <a:r>
              <a:rPr dirty="0" sz="800" spc="5" b="1">
                <a:latin typeface="Arial"/>
                <a:cs typeface="Arial"/>
              </a:rPr>
              <a:t>.</a:t>
            </a:r>
            <a:r>
              <a:rPr dirty="0" sz="800" spc="60" b="1"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10526449" y="4253289"/>
            <a:ext cx="170815" cy="1238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800" spc="60" b="1">
                <a:latin typeface="Arial"/>
                <a:cs typeface="Arial"/>
              </a:rPr>
              <a:t>0</a:t>
            </a:r>
            <a:r>
              <a:rPr dirty="0" sz="800" spc="5" b="1">
                <a:latin typeface="Arial"/>
                <a:cs typeface="Arial"/>
              </a:rPr>
              <a:t>.</a:t>
            </a:r>
            <a:r>
              <a:rPr dirty="0" sz="800" spc="60" b="1"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10526448" y="3823703"/>
            <a:ext cx="170815" cy="1238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800" spc="60" b="1">
                <a:latin typeface="Arial"/>
                <a:cs typeface="Arial"/>
              </a:rPr>
              <a:t>0</a:t>
            </a:r>
            <a:r>
              <a:rPr dirty="0" sz="800" spc="5" b="1">
                <a:latin typeface="Arial"/>
                <a:cs typeface="Arial"/>
              </a:rPr>
              <a:t>.</a:t>
            </a:r>
            <a:r>
              <a:rPr dirty="0" sz="800" spc="60" b="1"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  <p:sp>
        <p:nvSpPr>
          <p:cNvPr id="157" name="object 157"/>
          <p:cNvSpPr txBox="1"/>
          <p:nvPr/>
        </p:nvSpPr>
        <p:spPr>
          <a:xfrm>
            <a:off x="10526448" y="3393862"/>
            <a:ext cx="170815" cy="1238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800" spc="60" b="1">
                <a:latin typeface="Arial"/>
                <a:cs typeface="Arial"/>
              </a:rPr>
              <a:t>0</a:t>
            </a:r>
            <a:r>
              <a:rPr dirty="0" sz="800" spc="5" b="1">
                <a:latin typeface="Arial"/>
                <a:cs typeface="Arial"/>
              </a:rPr>
              <a:t>.</a:t>
            </a:r>
            <a:r>
              <a:rPr dirty="0" sz="800" spc="60" b="1"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158" name="object 158"/>
          <p:cNvSpPr/>
          <p:nvPr/>
        </p:nvSpPr>
        <p:spPr>
          <a:xfrm>
            <a:off x="11261243" y="4418689"/>
            <a:ext cx="415290" cy="1187450"/>
          </a:xfrm>
          <a:custGeom>
            <a:avLst/>
            <a:gdLst/>
            <a:ahLst/>
            <a:cxnLst/>
            <a:rect l="l" t="t" r="r" b="b"/>
            <a:pathLst>
              <a:path w="415290" h="1187450">
                <a:moveTo>
                  <a:pt x="414868" y="0"/>
                </a:moveTo>
                <a:lnTo>
                  <a:pt x="0" y="0"/>
                </a:lnTo>
                <a:lnTo>
                  <a:pt x="0" y="1187060"/>
                </a:lnTo>
                <a:lnTo>
                  <a:pt x="414868" y="1187060"/>
                </a:lnTo>
                <a:lnTo>
                  <a:pt x="4148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14233506" y="3460585"/>
            <a:ext cx="0" cy="2148205"/>
          </a:xfrm>
          <a:custGeom>
            <a:avLst/>
            <a:gdLst/>
            <a:ahLst/>
            <a:cxnLst/>
            <a:rect l="l" t="t" r="r" b="b"/>
            <a:pathLst>
              <a:path w="0" h="2148204">
                <a:moveTo>
                  <a:pt x="0" y="2148142"/>
                </a:moveTo>
                <a:lnTo>
                  <a:pt x="0" y="0"/>
                </a:lnTo>
              </a:path>
            </a:pathLst>
          </a:custGeom>
          <a:ln w="695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11261243" y="4418689"/>
            <a:ext cx="415290" cy="1187450"/>
          </a:xfrm>
          <a:custGeom>
            <a:avLst/>
            <a:gdLst/>
            <a:ahLst/>
            <a:cxnLst/>
            <a:rect l="l" t="t" r="r" b="b"/>
            <a:pathLst>
              <a:path w="415290" h="1187450">
                <a:moveTo>
                  <a:pt x="0" y="1187060"/>
                </a:moveTo>
                <a:lnTo>
                  <a:pt x="0" y="0"/>
                </a:lnTo>
                <a:lnTo>
                  <a:pt x="414868" y="0"/>
                </a:lnTo>
                <a:lnTo>
                  <a:pt x="414868" y="1187060"/>
                </a:lnTo>
                <a:lnTo>
                  <a:pt x="0" y="1187060"/>
                </a:lnTo>
                <a:close/>
              </a:path>
            </a:pathLst>
          </a:custGeom>
          <a:ln w="68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11261243" y="4418689"/>
            <a:ext cx="415290" cy="1187450"/>
          </a:xfrm>
          <a:custGeom>
            <a:avLst/>
            <a:gdLst/>
            <a:ahLst/>
            <a:cxnLst/>
            <a:rect l="l" t="t" r="r" b="b"/>
            <a:pathLst>
              <a:path w="415290" h="1187450">
                <a:moveTo>
                  <a:pt x="414868" y="1187060"/>
                </a:moveTo>
                <a:lnTo>
                  <a:pt x="414868" y="0"/>
                </a:lnTo>
                <a:lnTo>
                  <a:pt x="0" y="0"/>
                </a:lnTo>
                <a:lnTo>
                  <a:pt x="0" y="1187060"/>
                </a:lnTo>
              </a:path>
            </a:pathLst>
          </a:custGeom>
          <a:ln w="68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11952499" y="4422900"/>
            <a:ext cx="415290" cy="1183005"/>
          </a:xfrm>
          <a:custGeom>
            <a:avLst/>
            <a:gdLst/>
            <a:ahLst/>
            <a:cxnLst/>
            <a:rect l="l" t="t" r="r" b="b"/>
            <a:pathLst>
              <a:path w="415290" h="1183004">
                <a:moveTo>
                  <a:pt x="0" y="1182849"/>
                </a:moveTo>
                <a:lnTo>
                  <a:pt x="414772" y="1182849"/>
                </a:lnTo>
                <a:lnTo>
                  <a:pt x="414772" y="0"/>
                </a:lnTo>
                <a:lnTo>
                  <a:pt x="0" y="0"/>
                </a:lnTo>
                <a:lnTo>
                  <a:pt x="0" y="1182849"/>
                </a:lnTo>
                <a:close/>
              </a:path>
            </a:pathLst>
          </a:custGeom>
          <a:solidFill>
            <a:srgbClr val="404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11952499" y="4422900"/>
            <a:ext cx="415290" cy="1183005"/>
          </a:xfrm>
          <a:custGeom>
            <a:avLst/>
            <a:gdLst/>
            <a:ahLst/>
            <a:cxnLst/>
            <a:rect l="l" t="t" r="r" b="b"/>
            <a:pathLst>
              <a:path w="415290" h="1183004">
                <a:moveTo>
                  <a:pt x="0" y="1182849"/>
                </a:moveTo>
                <a:lnTo>
                  <a:pt x="414772" y="1182849"/>
                </a:lnTo>
                <a:lnTo>
                  <a:pt x="414772" y="0"/>
                </a:lnTo>
                <a:lnTo>
                  <a:pt x="0" y="0"/>
                </a:lnTo>
                <a:lnTo>
                  <a:pt x="0" y="1182849"/>
                </a:lnTo>
                <a:close/>
              </a:path>
            </a:pathLst>
          </a:custGeom>
          <a:ln w="686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11952499" y="4422942"/>
            <a:ext cx="415290" cy="1183005"/>
          </a:xfrm>
          <a:custGeom>
            <a:avLst/>
            <a:gdLst/>
            <a:ahLst/>
            <a:cxnLst/>
            <a:rect l="l" t="t" r="r" b="b"/>
            <a:pathLst>
              <a:path w="415290" h="1183004">
                <a:moveTo>
                  <a:pt x="414772" y="1182807"/>
                </a:moveTo>
                <a:lnTo>
                  <a:pt x="414772" y="0"/>
                </a:lnTo>
                <a:lnTo>
                  <a:pt x="0" y="0"/>
                </a:lnTo>
                <a:lnTo>
                  <a:pt x="0" y="1182807"/>
                </a:lnTo>
              </a:path>
            </a:pathLst>
          </a:custGeom>
          <a:ln w="686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12643754" y="4212360"/>
            <a:ext cx="414655" cy="1393825"/>
          </a:xfrm>
          <a:custGeom>
            <a:avLst/>
            <a:gdLst/>
            <a:ahLst/>
            <a:cxnLst/>
            <a:rect l="l" t="t" r="r" b="b"/>
            <a:pathLst>
              <a:path w="414655" h="1393825">
                <a:moveTo>
                  <a:pt x="0" y="1393389"/>
                </a:moveTo>
                <a:lnTo>
                  <a:pt x="414053" y="1393389"/>
                </a:lnTo>
                <a:lnTo>
                  <a:pt x="414053" y="0"/>
                </a:lnTo>
                <a:lnTo>
                  <a:pt x="0" y="0"/>
                </a:lnTo>
                <a:lnTo>
                  <a:pt x="0" y="1393389"/>
                </a:lnTo>
                <a:close/>
              </a:path>
            </a:pathLst>
          </a:custGeom>
          <a:solidFill>
            <a:srgbClr val="FF804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12643754" y="4212360"/>
            <a:ext cx="414655" cy="1393825"/>
          </a:xfrm>
          <a:custGeom>
            <a:avLst/>
            <a:gdLst/>
            <a:ahLst/>
            <a:cxnLst/>
            <a:rect l="l" t="t" r="r" b="b"/>
            <a:pathLst>
              <a:path w="414655" h="1393825">
                <a:moveTo>
                  <a:pt x="0" y="1393389"/>
                </a:moveTo>
                <a:lnTo>
                  <a:pt x="414053" y="1393389"/>
                </a:lnTo>
                <a:lnTo>
                  <a:pt x="414053" y="0"/>
                </a:lnTo>
                <a:lnTo>
                  <a:pt x="0" y="0"/>
                </a:lnTo>
                <a:lnTo>
                  <a:pt x="0" y="1393389"/>
                </a:lnTo>
                <a:close/>
              </a:path>
            </a:pathLst>
          </a:custGeom>
          <a:ln w="688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12643754" y="4212403"/>
            <a:ext cx="414020" cy="1393825"/>
          </a:xfrm>
          <a:custGeom>
            <a:avLst/>
            <a:gdLst/>
            <a:ahLst/>
            <a:cxnLst/>
            <a:rect l="l" t="t" r="r" b="b"/>
            <a:pathLst>
              <a:path w="414019" h="1393825">
                <a:moveTo>
                  <a:pt x="414005" y="1393347"/>
                </a:moveTo>
                <a:lnTo>
                  <a:pt x="414005" y="0"/>
                </a:lnTo>
                <a:lnTo>
                  <a:pt x="0" y="0"/>
                </a:lnTo>
                <a:lnTo>
                  <a:pt x="0" y="1393346"/>
                </a:lnTo>
              </a:path>
            </a:pathLst>
          </a:custGeom>
          <a:ln w="688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13334913" y="3984807"/>
            <a:ext cx="415290" cy="1621155"/>
          </a:xfrm>
          <a:custGeom>
            <a:avLst/>
            <a:gdLst/>
            <a:ahLst/>
            <a:cxnLst/>
            <a:rect l="l" t="t" r="r" b="b"/>
            <a:pathLst>
              <a:path w="415290" h="1621154">
                <a:moveTo>
                  <a:pt x="0" y="1620942"/>
                </a:moveTo>
                <a:lnTo>
                  <a:pt x="414772" y="1620942"/>
                </a:lnTo>
                <a:lnTo>
                  <a:pt x="414772" y="0"/>
                </a:lnTo>
                <a:lnTo>
                  <a:pt x="0" y="0"/>
                </a:lnTo>
                <a:lnTo>
                  <a:pt x="0" y="1620942"/>
                </a:lnTo>
                <a:close/>
              </a:path>
            </a:pathLst>
          </a:custGeom>
          <a:solidFill>
            <a:srgbClr val="FF404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13334913" y="3984807"/>
            <a:ext cx="415290" cy="1621155"/>
          </a:xfrm>
          <a:custGeom>
            <a:avLst/>
            <a:gdLst/>
            <a:ahLst/>
            <a:cxnLst/>
            <a:rect l="l" t="t" r="r" b="b"/>
            <a:pathLst>
              <a:path w="415290" h="1621154">
                <a:moveTo>
                  <a:pt x="0" y="1620942"/>
                </a:moveTo>
                <a:lnTo>
                  <a:pt x="414772" y="1620942"/>
                </a:lnTo>
                <a:lnTo>
                  <a:pt x="414772" y="0"/>
                </a:lnTo>
                <a:lnTo>
                  <a:pt x="0" y="0"/>
                </a:lnTo>
                <a:lnTo>
                  <a:pt x="0" y="1620942"/>
                </a:lnTo>
                <a:close/>
              </a:path>
            </a:pathLst>
          </a:custGeom>
          <a:ln w="690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13334913" y="3984850"/>
            <a:ext cx="415290" cy="1621155"/>
          </a:xfrm>
          <a:custGeom>
            <a:avLst/>
            <a:gdLst/>
            <a:ahLst/>
            <a:cxnLst/>
            <a:rect l="l" t="t" r="r" b="b"/>
            <a:pathLst>
              <a:path w="415290" h="1621154">
                <a:moveTo>
                  <a:pt x="414772" y="1620899"/>
                </a:moveTo>
                <a:lnTo>
                  <a:pt x="414772" y="0"/>
                </a:lnTo>
                <a:lnTo>
                  <a:pt x="0" y="0"/>
                </a:lnTo>
                <a:lnTo>
                  <a:pt x="0" y="1620899"/>
                </a:lnTo>
              </a:path>
            </a:pathLst>
          </a:custGeom>
          <a:ln w="690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10777470" y="5608727"/>
            <a:ext cx="3456304" cy="0"/>
          </a:xfrm>
          <a:custGeom>
            <a:avLst/>
            <a:gdLst/>
            <a:ahLst/>
            <a:cxnLst/>
            <a:rect l="l" t="t" r="r" b="b"/>
            <a:pathLst>
              <a:path w="3456305" h="0">
                <a:moveTo>
                  <a:pt x="0" y="0"/>
                </a:moveTo>
                <a:lnTo>
                  <a:pt x="3456036" y="0"/>
                </a:lnTo>
              </a:path>
            </a:pathLst>
          </a:custGeom>
          <a:ln w="61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 txBox="1"/>
          <p:nvPr/>
        </p:nvSpPr>
        <p:spPr>
          <a:xfrm>
            <a:off x="11364913" y="4297739"/>
            <a:ext cx="219710" cy="698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450" spc="30" b="1">
                <a:latin typeface="Arial"/>
                <a:cs typeface="Arial"/>
              </a:rPr>
              <a:t>0.277b</a:t>
            </a:r>
            <a:endParaRPr sz="450">
              <a:latin typeface="Arial"/>
              <a:cs typeface="Arial"/>
            </a:endParaRPr>
          </a:p>
        </p:txBody>
      </p:sp>
      <p:sp>
        <p:nvSpPr>
          <p:cNvPr id="173" name="object 173"/>
          <p:cNvSpPr txBox="1"/>
          <p:nvPr/>
        </p:nvSpPr>
        <p:spPr>
          <a:xfrm>
            <a:off x="12056072" y="4301992"/>
            <a:ext cx="219710" cy="698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450" spc="30" b="1">
                <a:latin typeface="Arial"/>
                <a:cs typeface="Arial"/>
              </a:rPr>
              <a:t>0.276b</a:t>
            </a:r>
            <a:endParaRPr sz="450">
              <a:latin typeface="Arial"/>
              <a:cs typeface="Arial"/>
            </a:endParaRPr>
          </a:p>
        </p:txBody>
      </p:sp>
      <p:sp>
        <p:nvSpPr>
          <p:cNvPr id="174" name="object 174"/>
          <p:cNvSpPr txBox="1"/>
          <p:nvPr/>
        </p:nvSpPr>
        <p:spPr>
          <a:xfrm>
            <a:off x="12729298" y="4091453"/>
            <a:ext cx="255270" cy="698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450" spc="30" b="1">
                <a:latin typeface="Arial"/>
                <a:cs typeface="Arial"/>
              </a:rPr>
              <a:t>0.325ab</a:t>
            </a:r>
            <a:endParaRPr sz="450">
              <a:latin typeface="Arial"/>
              <a:cs typeface="Arial"/>
            </a:endParaRPr>
          </a:p>
        </p:txBody>
      </p:sp>
      <p:sp>
        <p:nvSpPr>
          <p:cNvPr id="175" name="object 175"/>
          <p:cNvSpPr txBox="1"/>
          <p:nvPr/>
        </p:nvSpPr>
        <p:spPr>
          <a:xfrm>
            <a:off x="13442035" y="3863645"/>
            <a:ext cx="215900" cy="698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450" spc="30" b="1">
                <a:latin typeface="Arial"/>
                <a:cs typeface="Arial"/>
              </a:rPr>
              <a:t>0.378a</a:t>
            </a:r>
            <a:endParaRPr sz="450">
              <a:latin typeface="Arial"/>
              <a:cs typeface="Arial"/>
            </a:endParaRPr>
          </a:p>
        </p:txBody>
      </p:sp>
      <p:sp>
        <p:nvSpPr>
          <p:cNvPr id="176" name="object 176"/>
          <p:cNvSpPr txBox="1"/>
          <p:nvPr/>
        </p:nvSpPr>
        <p:spPr>
          <a:xfrm>
            <a:off x="11022017" y="3493299"/>
            <a:ext cx="549910" cy="1009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650" spc="65" b="1">
                <a:latin typeface="Arial"/>
                <a:cs typeface="Arial"/>
              </a:rPr>
              <a:t>LSD </a:t>
            </a:r>
            <a:r>
              <a:rPr dirty="0" sz="650" spc="60" b="1">
                <a:latin typeface="Arial"/>
                <a:cs typeface="Arial"/>
              </a:rPr>
              <a:t>=</a:t>
            </a:r>
            <a:r>
              <a:rPr dirty="0" sz="650" spc="-80" b="1">
                <a:latin typeface="Arial"/>
                <a:cs typeface="Arial"/>
              </a:rPr>
              <a:t> </a:t>
            </a:r>
            <a:r>
              <a:rPr dirty="0" sz="650" spc="40" b="1">
                <a:latin typeface="Arial"/>
                <a:cs typeface="Arial"/>
              </a:rPr>
              <a:t>0.087</a:t>
            </a:r>
            <a:endParaRPr sz="650">
              <a:latin typeface="Arial"/>
              <a:cs typeface="Arial"/>
            </a:endParaRPr>
          </a:p>
        </p:txBody>
      </p:sp>
      <p:sp>
        <p:nvSpPr>
          <p:cNvPr id="177" name="object 177"/>
          <p:cNvSpPr/>
          <p:nvPr/>
        </p:nvSpPr>
        <p:spPr>
          <a:xfrm>
            <a:off x="15553193" y="9995523"/>
            <a:ext cx="3272154" cy="2104390"/>
          </a:xfrm>
          <a:custGeom>
            <a:avLst/>
            <a:gdLst/>
            <a:ahLst/>
            <a:cxnLst/>
            <a:rect l="l" t="t" r="r" b="b"/>
            <a:pathLst>
              <a:path w="3272155" h="2104390">
                <a:moveTo>
                  <a:pt x="1" y="2103798"/>
                </a:moveTo>
                <a:lnTo>
                  <a:pt x="3271689" y="2103798"/>
                </a:lnTo>
                <a:lnTo>
                  <a:pt x="3271688" y="0"/>
                </a:lnTo>
                <a:lnTo>
                  <a:pt x="0" y="0"/>
                </a:lnTo>
                <a:lnTo>
                  <a:pt x="1" y="210379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15940209" y="10228091"/>
            <a:ext cx="2737485" cy="1565910"/>
          </a:xfrm>
          <a:custGeom>
            <a:avLst/>
            <a:gdLst/>
            <a:ahLst/>
            <a:cxnLst/>
            <a:rect l="l" t="t" r="r" b="b"/>
            <a:pathLst>
              <a:path w="2737484" h="1565909">
                <a:moveTo>
                  <a:pt x="1" y="1565747"/>
                </a:moveTo>
                <a:lnTo>
                  <a:pt x="2736895" y="1565747"/>
                </a:lnTo>
                <a:lnTo>
                  <a:pt x="2736894" y="0"/>
                </a:lnTo>
                <a:lnTo>
                  <a:pt x="0" y="0"/>
                </a:lnTo>
                <a:lnTo>
                  <a:pt x="1" y="15657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16443275" y="11793839"/>
            <a:ext cx="0" cy="22860"/>
          </a:xfrm>
          <a:custGeom>
            <a:avLst/>
            <a:gdLst/>
            <a:ahLst/>
            <a:cxnLst/>
            <a:rect l="l" t="t" r="r" b="b"/>
            <a:pathLst>
              <a:path w="0" h="22859">
                <a:moveTo>
                  <a:pt x="0" y="22341"/>
                </a:moveTo>
                <a:lnTo>
                  <a:pt x="0" y="0"/>
                </a:lnTo>
              </a:path>
            </a:pathLst>
          </a:custGeom>
          <a:ln w="531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17001552" y="11793839"/>
            <a:ext cx="0" cy="22860"/>
          </a:xfrm>
          <a:custGeom>
            <a:avLst/>
            <a:gdLst/>
            <a:ahLst/>
            <a:cxnLst/>
            <a:rect l="l" t="t" r="r" b="b"/>
            <a:pathLst>
              <a:path w="0" h="22859">
                <a:moveTo>
                  <a:pt x="0" y="22341"/>
                </a:moveTo>
                <a:lnTo>
                  <a:pt x="0" y="0"/>
                </a:lnTo>
              </a:path>
            </a:pathLst>
          </a:custGeom>
          <a:ln w="531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17559906" y="11793839"/>
            <a:ext cx="0" cy="22860"/>
          </a:xfrm>
          <a:custGeom>
            <a:avLst/>
            <a:gdLst/>
            <a:ahLst/>
            <a:cxnLst/>
            <a:rect l="l" t="t" r="r" b="b"/>
            <a:pathLst>
              <a:path w="0" h="22859">
                <a:moveTo>
                  <a:pt x="0" y="22341"/>
                </a:moveTo>
                <a:lnTo>
                  <a:pt x="0" y="0"/>
                </a:lnTo>
              </a:path>
            </a:pathLst>
          </a:custGeom>
          <a:ln w="531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/>
          <p:nvPr/>
        </p:nvSpPr>
        <p:spPr>
          <a:xfrm>
            <a:off x="18118258" y="11793839"/>
            <a:ext cx="0" cy="22860"/>
          </a:xfrm>
          <a:custGeom>
            <a:avLst/>
            <a:gdLst/>
            <a:ahLst/>
            <a:cxnLst/>
            <a:rect l="l" t="t" r="r" b="b"/>
            <a:pathLst>
              <a:path w="0" h="22859">
                <a:moveTo>
                  <a:pt x="0" y="22341"/>
                </a:moveTo>
                <a:lnTo>
                  <a:pt x="0" y="0"/>
                </a:lnTo>
              </a:path>
            </a:pathLst>
          </a:custGeom>
          <a:ln w="531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 txBox="1"/>
          <p:nvPr/>
        </p:nvSpPr>
        <p:spPr>
          <a:xfrm>
            <a:off x="16417436" y="11853226"/>
            <a:ext cx="2324100" cy="2444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  <a:tabLst>
                <a:tab pos="532765" algn="l"/>
                <a:tab pos="1090295" algn="l"/>
                <a:tab pos="1649095" algn="l"/>
                <a:tab pos="2207895" algn="l"/>
              </a:tabLst>
            </a:pPr>
            <a:r>
              <a:rPr dirty="0" sz="550" spc="95" b="1">
                <a:latin typeface="Arial"/>
                <a:cs typeface="Arial"/>
              </a:rPr>
              <a:t>0</a:t>
            </a:r>
            <a:r>
              <a:rPr dirty="0" sz="550" spc="95" b="1">
                <a:latin typeface="Arial"/>
                <a:cs typeface="Arial"/>
              </a:rPr>
              <a:t>	</a:t>
            </a:r>
            <a:r>
              <a:rPr dirty="0" sz="550" spc="95" b="1">
                <a:latin typeface="Arial"/>
                <a:cs typeface="Arial"/>
              </a:rPr>
              <a:t>20</a:t>
            </a:r>
            <a:r>
              <a:rPr dirty="0" sz="550" spc="95" b="1">
                <a:latin typeface="Arial"/>
                <a:cs typeface="Arial"/>
              </a:rPr>
              <a:t>	</a:t>
            </a:r>
            <a:r>
              <a:rPr dirty="0" sz="550" spc="95" b="1">
                <a:latin typeface="Arial"/>
                <a:cs typeface="Arial"/>
              </a:rPr>
              <a:t>40</a:t>
            </a:r>
            <a:r>
              <a:rPr dirty="0" sz="550" spc="95" b="1">
                <a:latin typeface="Arial"/>
                <a:cs typeface="Arial"/>
              </a:rPr>
              <a:t>	</a:t>
            </a:r>
            <a:r>
              <a:rPr dirty="0" sz="550" spc="95" b="1">
                <a:latin typeface="Arial"/>
                <a:cs typeface="Arial"/>
              </a:rPr>
              <a:t>60</a:t>
            </a:r>
            <a:r>
              <a:rPr dirty="0" sz="550" spc="95" b="1">
                <a:latin typeface="Arial"/>
                <a:cs typeface="Arial"/>
              </a:rPr>
              <a:t>	</a:t>
            </a:r>
            <a:r>
              <a:rPr dirty="0" sz="550" spc="95" b="1">
                <a:latin typeface="Arial"/>
                <a:cs typeface="Arial"/>
              </a:rPr>
              <a:t>80</a:t>
            </a:r>
            <a:endParaRPr sz="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500">
              <a:latin typeface="Times New Roman"/>
              <a:cs typeface="Times New Roman"/>
            </a:endParaRPr>
          </a:p>
          <a:p>
            <a:pPr marL="425450">
              <a:lnSpc>
                <a:spcPct val="100000"/>
              </a:lnSpc>
            </a:pPr>
            <a:r>
              <a:rPr dirty="0" sz="550" spc="80" b="1">
                <a:latin typeface="Arial"/>
                <a:cs typeface="Arial"/>
              </a:rPr>
              <a:t>Calculated Area</a:t>
            </a:r>
            <a:r>
              <a:rPr dirty="0" sz="550" spc="-70" b="1">
                <a:latin typeface="Arial"/>
                <a:cs typeface="Arial"/>
              </a:rPr>
              <a:t> </a:t>
            </a:r>
            <a:r>
              <a:rPr dirty="0" sz="550" spc="75" b="1">
                <a:latin typeface="Arial"/>
                <a:cs typeface="Arial"/>
              </a:rPr>
              <a:t>(cm</a:t>
            </a:r>
            <a:r>
              <a:rPr dirty="0" baseline="47619" sz="525" spc="112" b="1">
                <a:latin typeface="Arial"/>
                <a:cs typeface="Arial"/>
              </a:rPr>
              <a:t>2</a:t>
            </a:r>
            <a:r>
              <a:rPr dirty="0" sz="550" spc="75" b="1">
                <a:latin typeface="Arial"/>
                <a:cs typeface="Arial"/>
              </a:rPr>
              <a:t>)</a:t>
            </a:r>
            <a:endParaRPr sz="550">
              <a:latin typeface="Arial"/>
              <a:cs typeface="Arial"/>
            </a:endParaRPr>
          </a:p>
        </p:txBody>
      </p:sp>
      <p:sp>
        <p:nvSpPr>
          <p:cNvPr id="184" name="object 184"/>
          <p:cNvSpPr txBox="1"/>
          <p:nvPr/>
        </p:nvSpPr>
        <p:spPr>
          <a:xfrm>
            <a:off x="15547709" y="10525662"/>
            <a:ext cx="156210" cy="987425"/>
          </a:xfrm>
          <a:prstGeom prst="rect">
            <a:avLst/>
          </a:prstGeom>
        </p:spPr>
        <p:txBody>
          <a:bodyPr wrap="square" lIns="0" tIns="5080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600" spc="-25" b="1">
                <a:latin typeface="Arial"/>
                <a:cs typeface="Arial"/>
              </a:rPr>
              <a:t>A</a:t>
            </a:r>
            <a:r>
              <a:rPr dirty="0" sz="600" spc="-10" b="1">
                <a:latin typeface="Arial"/>
                <a:cs typeface="Arial"/>
              </a:rPr>
              <a:t>r</a:t>
            </a:r>
            <a:r>
              <a:rPr dirty="0" sz="600" spc="15" b="1">
                <a:latin typeface="Arial"/>
                <a:cs typeface="Arial"/>
              </a:rPr>
              <a:t>e</a:t>
            </a:r>
            <a:r>
              <a:rPr dirty="0" sz="600" b="1">
                <a:latin typeface="Arial"/>
                <a:cs typeface="Arial"/>
              </a:rPr>
              <a:t>a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spc="-25" b="1">
                <a:latin typeface="Arial"/>
                <a:cs typeface="Arial"/>
              </a:rPr>
              <a:t>C</a:t>
            </a:r>
            <a:r>
              <a:rPr dirty="0" sz="600" spc="15" b="1">
                <a:latin typeface="Arial"/>
                <a:cs typeface="Arial"/>
              </a:rPr>
              <a:t>a</a:t>
            </a:r>
            <a:r>
              <a:rPr dirty="0" sz="600" spc="10" b="1">
                <a:latin typeface="Arial"/>
                <a:cs typeface="Arial"/>
              </a:rPr>
              <a:t>l</a:t>
            </a:r>
            <a:r>
              <a:rPr dirty="0" sz="600" spc="-20" b="1">
                <a:latin typeface="Arial"/>
                <a:cs typeface="Arial"/>
              </a:rPr>
              <a:t>c</a:t>
            </a:r>
            <a:r>
              <a:rPr dirty="0" sz="600" spc="-10" b="1">
                <a:latin typeface="Arial"/>
                <a:cs typeface="Arial"/>
              </a:rPr>
              <a:t>u</a:t>
            </a:r>
            <a:r>
              <a:rPr dirty="0" sz="600" spc="10" b="1">
                <a:latin typeface="Arial"/>
                <a:cs typeface="Arial"/>
              </a:rPr>
              <a:t>l</a:t>
            </a:r>
            <a:r>
              <a:rPr dirty="0" sz="600" spc="15" b="1">
                <a:latin typeface="Arial"/>
                <a:cs typeface="Arial"/>
              </a:rPr>
              <a:t>a</a:t>
            </a:r>
            <a:r>
              <a:rPr dirty="0" sz="600" spc="-20" b="1">
                <a:latin typeface="Arial"/>
                <a:cs typeface="Arial"/>
              </a:rPr>
              <a:t>t</a:t>
            </a:r>
            <a:r>
              <a:rPr dirty="0" sz="600" spc="15" b="1">
                <a:latin typeface="Arial"/>
                <a:cs typeface="Arial"/>
              </a:rPr>
              <a:t>e</a:t>
            </a:r>
            <a:r>
              <a:rPr dirty="0" sz="600" b="1">
                <a:latin typeface="Arial"/>
                <a:cs typeface="Arial"/>
              </a:rPr>
              <a:t>d</a:t>
            </a:r>
            <a:r>
              <a:rPr dirty="0" sz="600" spc="-30" b="1">
                <a:latin typeface="Arial"/>
                <a:cs typeface="Arial"/>
              </a:rPr>
              <a:t> </a:t>
            </a:r>
            <a:r>
              <a:rPr dirty="0" sz="600" spc="-10" b="1">
                <a:latin typeface="Arial"/>
                <a:cs typeface="Arial"/>
              </a:rPr>
              <a:t>b</a:t>
            </a:r>
            <a:r>
              <a:rPr dirty="0" sz="600" b="1">
                <a:latin typeface="Arial"/>
                <a:cs typeface="Arial"/>
              </a:rPr>
              <a:t>y</a:t>
            </a:r>
            <a:r>
              <a:rPr dirty="0" sz="600" spc="-35" b="1">
                <a:latin typeface="Arial"/>
                <a:cs typeface="Arial"/>
              </a:rPr>
              <a:t> </a:t>
            </a:r>
            <a:r>
              <a:rPr dirty="0" sz="600" spc="10" b="1">
                <a:latin typeface="Arial"/>
                <a:cs typeface="Arial"/>
              </a:rPr>
              <a:t>I</a:t>
            </a:r>
            <a:r>
              <a:rPr dirty="0" sz="600" b="1">
                <a:latin typeface="Arial"/>
                <a:cs typeface="Arial"/>
              </a:rPr>
              <a:t>m</a:t>
            </a:r>
            <a:r>
              <a:rPr dirty="0" sz="600" spc="15" b="1">
                <a:latin typeface="Arial"/>
                <a:cs typeface="Arial"/>
              </a:rPr>
              <a:t>a</a:t>
            </a:r>
            <a:r>
              <a:rPr dirty="0" sz="600" spc="-10" b="1">
                <a:latin typeface="Arial"/>
                <a:cs typeface="Arial"/>
              </a:rPr>
              <a:t>g</a:t>
            </a:r>
            <a:r>
              <a:rPr dirty="0" sz="600" spc="15" b="1">
                <a:latin typeface="Arial"/>
                <a:cs typeface="Arial"/>
              </a:rPr>
              <a:t>e</a:t>
            </a:r>
            <a:r>
              <a:rPr dirty="0" sz="600" b="1">
                <a:latin typeface="Arial"/>
                <a:cs typeface="Arial"/>
              </a:rPr>
              <a:t>J</a:t>
            </a:r>
            <a:r>
              <a:rPr dirty="0" sz="600" spc="-35" b="1">
                <a:latin typeface="Arial"/>
                <a:cs typeface="Arial"/>
              </a:rPr>
              <a:t> </a:t>
            </a:r>
            <a:r>
              <a:rPr dirty="0" sz="600" spc="-20" b="1">
                <a:latin typeface="Arial"/>
                <a:cs typeface="Arial"/>
              </a:rPr>
              <a:t>(</a:t>
            </a:r>
            <a:r>
              <a:rPr dirty="0" sz="600" spc="-20" b="1">
                <a:latin typeface="Arial"/>
                <a:cs typeface="Arial"/>
              </a:rPr>
              <a:t>c</a:t>
            </a:r>
            <a:r>
              <a:rPr dirty="0" sz="600" spc="20" b="1">
                <a:latin typeface="Arial"/>
                <a:cs typeface="Arial"/>
              </a:rPr>
              <a:t>m</a:t>
            </a:r>
            <a:r>
              <a:rPr dirty="0" baseline="32407" sz="900" b="1">
                <a:latin typeface="Arial"/>
                <a:cs typeface="Arial"/>
              </a:rPr>
              <a:t>2</a:t>
            </a:r>
            <a:endParaRPr baseline="32407" sz="900">
              <a:latin typeface="Arial"/>
              <a:cs typeface="Arial"/>
            </a:endParaRPr>
          </a:p>
        </p:txBody>
      </p:sp>
      <p:sp>
        <p:nvSpPr>
          <p:cNvPr id="185" name="object 185"/>
          <p:cNvSpPr txBox="1"/>
          <p:nvPr/>
        </p:nvSpPr>
        <p:spPr>
          <a:xfrm>
            <a:off x="15593119" y="10506954"/>
            <a:ext cx="111125" cy="46355"/>
          </a:xfrm>
          <a:prstGeom prst="rect">
            <a:avLst/>
          </a:prstGeom>
        </p:spPr>
        <p:txBody>
          <a:bodyPr wrap="square" lIns="0" tIns="508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b="1">
                <a:latin typeface="Arial"/>
                <a:cs typeface="Arial"/>
              </a:rPr>
              <a:t>)</a:t>
            </a:r>
            <a:endParaRPr sz="600">
              <a:latin typeface="Arial"/>
              <a:cs typeface="Arial"/>
            </a:endParaRPr>
          </a:p>
        </p:txBody>
      </p:sp>
      <p:sp>
        <p:nvSpPr>
          <p:cNvPr id="186" name="object 186"/>
          <p:cNvSpPr/>
          <p:nvPr/>
        </p:nvSpPr>
        <p:spPr>
          <a:xfrm>
            <a:off x="15912851" y="11615264"/>
            <a:ext cx="27940" cy="0"/>
          </a:xfrm>
          <a:custGeom>
            <a:avLst/>
            <a:gdLst/>
            <a:ahLst/>
            <a:cxnLst/>
            <a:rect l="l" t="t" r="r" b="b"/>
            <a:pathLst>
              <a:path w="27940" h="0">
                <a:moveTo>
                  <a:pt x="0" y="0"/>
                </a:moveTo>
                <a:lnTo>
                  <a:pt x="27359" y="0"/>
                </a:lnTo>
              </a:path>
            </a:pathLst>
          </a:custGeom>
          <a:ln w="43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15912851" y="11417141"/>
            <a:ext cx="27940" cy="0"/>
          </a:xfrm>
          <a:custGeom>
            <a:avLst/>
            <a:gdLst/>
            <a:ahLst/>
            <a:cxnLst/>
            <a:rect l="l" t="t" r="r" b="b"/>
            <a:pathLst>
              <a:path w="27940" h="0">
                <a:moveTo>
                  <a:pt x="0" y="0"/>
                </a:moveTo>
                <a:lnTo>
                  <a:pt x="27359" y="0"/>
                </a:lnTo>
              </a:path>
            </a:pathLst>
          </a:custGeom>
          <a:ln w="43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15912851" y="11218986"/>
            <a:ext cx="27940" cy="0"/>
          </a:xfrm>
          <a:custGeom>
            <a:avLst/>
            <a:gdLst/>
            <a:ahLst/>
            <a:cxnLst/>
            <a:rect l="l" t="t" r="r" b="b"/>
            <a:pathLst>
              <a:path w="27940" h="0">
                <a:moveTo>
                  <a:pt x="0" y="0"/>
                </a:moveTo>
                <a:lnTo>
                  <a:pt x="27359" y="0"/>
                </a:lnTo>
              </a:path>
            </a:pathLst>
          </a:custGeom>
          <a:ln w="43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15912851" y="11021204"/>
            <a:ext cx="27940" cy="0"/>
          </a:xfrm>
          <a:custGeom>
            <a:avLst/>
            <a:gdLst/>
            <a:ahLst/>
            <a:cxnLst/>
            <a:rect l="l" t="t" r="r" b="b"/>
            <a:pathLst>
              <a:path w="27940" h="0">
                <a:moveTo>
                  <a:pt x="0" y="0"/>
                </a:moveTo>
                <a:lnTo>
                  <a:pt x="27359" y="0"/>
                </a:lnTo>
              </a:path>
            </a:pathLst>
          </a:custGeom>
          <a:ln w="43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15912851" y="10823051"/>
            <a:ext cx="27940" cy="0"/>
          </a:xfrm>
          <a:custGeom>
            <a:avLst/>
            <a:gdLst/>
            <a:ahLst/>
            <a:cxnLst/>
            <a:rect l="l" t="t" r="r" b="b"/>
            <a:pathLst>
              <a:path w="27940" h="0">
                <a:moveTo>
                  <a:pt x="0" y="0"/>
                </a:moveTo>
                <a:lnTo>
                  <a:pt x="27359" y="0"/>
                </a:lnTo>
              </a:path>
            </a:pathLst>
          </a:custGeom>
          <a:ln w="43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15912850" y="10624958"/>
            <a:ext cx="27940" cy="0"/>
          </a:xfrm>
          <a:custGeom>
            <a:avLst/>
            <a:gdLst/>
            <a:ahLst/>
            <a:cxnLst/>
            <a:rect l="l" t="t" r="r" b="b"/>
            <a:pathLst>
              <a:path w="27940" h="0">
                <a:moveTo>
                  <a:pt x="0" y="0"/>
                </a:moveTo>
                <a:lnTo>
                  <a:pt x="27359" y="0"/>
                </a:lnTo>
              </a:path>
            </a:pathLst>
          </a:custGeom>
          <a:ln w="43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15912850" y="10426679"/>
            <a:ext cx="27940" cy="0"/>
          </a:xfrm>
          <a:custGeom>
            <a:avLst/>
            <a:gdLst/>
            <a:ahLst/>
            <a:cxnLst/>
            <a:rect l="l" t="t" r="r" b="b"/>
            <a:pathLst>
              <a:path w="27940" h="0">
                <a:moveTo>
                  <a:pt x="0" y="0"/>
                </a:moveTo>
                <a:lnTo>
                  <a:pt x="27359" y="0"/>
                </a:lnTo>
              </a:path>
            </a:pathLst>
          </a:custGeom>
          <a:ln w="43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 txBox="1"/>
          <p:nvPr/>
        </p:nvSpPr>
        <p:spPr>
          <a:xfrm>
            <a:off x="15764465" y="10183810"/>
            <a:ext cx="115570" cy="1473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550" spc="95" b="1">
                <a:latin typeface="Arial"/>
                <a:cs typeface="Arial"/>
              </a:rPr>
              <a:t>70</a:t>
            </a:r>
            <a:endParaRPr sz="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dirty="0" sz="550" spc="95" b="1">
                <a:latin typeface="Arial"/>
                <a:cs typeface="Arial"/>
              </a:rPr>
              <a:t>60</a:t>
            </a:r>
            <a:endParaRPr sz="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dirty="0" sz="550" spc="95" b="1">
                <a:latin typeface="Arial"/>
                <a:cs typeface="Arial"/>
              </a:rPr>
              <a:t>50</a:t>
            </a:r>
            <a:endParaRPr sz="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dirty="0" sz="550" spc="95" b="1">
                <a:latin typeface="Arial"/>
                <a:cs typeface="Arial"/>
              </a:rPr>
              <a:t>40</a:t>
            </a:r>
            <a:endParaRPr sz="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dirty="0" sz="550" spc="95" b="1">
                <a:latin typeface="Arial"/>
                <a:cs typeface="Arial"/>
              </a:rPr>
              <a:t>30</a:t>
            </a:r>
            <a:endParaRPr sz="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dirty="0" sz="550" spc="95" b="1">
                <a:latin typeface="Arial"/>
                <a:cs typeface="Arial"/>
              </a:rPr>
              <a:t>20</a:t>
            </a:r>
            <a:endParaRPr sz="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dirty="0" sz="550" spc="95" b="1">
                <a:latin typeface="Arial"/>
                <a:cs typeface="Arial"/>
              </a:rPr>
              <a:t>10</a:t>
            </a:r>
            <a:endParaRPr sz="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750">
              <a:latin typeface="Times New Roman"/>
              <a:cs typeface="Times New Roman"/>
            </a:endParaRPr>
          </a:p>
          <a:p>
            <a:pPr marL="51435">
              <a:lnSpc>
                <a:spcPct val="100000"/>
              </a:lnSpc>
            </a:pPr>
            <a:r>
              <a:rPr dirty="0" sz="550" spc="95" b="1">
                <a:latin typeface="Arial"/>
                <a:cs typeface="Arial"/>
              </a:rPr>
              <a:t>0</a:t>
            </a:r>
            <a:endParaRPr sz="550">
              <a:latin typeface="Arial"/>
              <a:cs typeface="Arial"/>
            </a:endParaRPr>
          </a:p>
        </p:txBody>
      </p:sp>
      <p:sp>
        <p:nvSpPr>
          <p:cNvPr id="194" name="object 194"/>
          <p:cNvSpPr/>
          <p:nvPr/>
        </p:nvSpPr>
        <p:spPr>
          <a:xfrm>
            <a:off x="16111585" y="11753655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569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16034827" y="11751328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907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16207531" y="11699044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189" y="-434"/>
                </a:moveTo>
                <a:lnTo>
                  <a:pt x="189" y="434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16130775" y="11696717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044"/>
                </a:moveTo>
                <a:lnTo>
                  <a:pt x="73907" y="0"/>
                </a:lnTo>
              </a:path>
            </a:pathLst>
          </a:custGeom>
          <a:ln w="4582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/>
          <p:nvPr/>
        </p:nvSpPr>
        <p:spPr>
          <a:xfrm>
            <a:off x="16336119" y="11625659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455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16259399" y="11623331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907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/>
          <p:nvPr/>
        </p:nvSpPr>
        <p:spPr>
          <a:xfrm>
            <a:off x="16431876" y="11571047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607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" name="object 201"/>
          <p:cNvSpPr/>
          <p:nvPr/>
        </p:nvSpPr>
        <p:spPr>
          <a:xfrm>
            <a:off x="16355117" y="11568720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044"/>
                </a:moveTo>
                <a:lnTo>
                  <a:pt x="73945" y="0"/>
                </a:lnTo>
              </a:path>
            </a:pathLst>
          </a:custGeom>
          <a:ln w="4582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" name="object 202"/>
          <p:cNvSpPr/>
          <p:nvPr/>
        </p:nvSpPr>
        <p:spPr>
          <a:xfrm>
            <a:off x="16560539" y="11497662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607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" name="object 203"/>
          <p:cNvSpPr/>
          <p:nvPr/>
        </p:nvSpPr>
        <p:spPr>
          <a:xfrm>
            <a:off x="16483782" y="11495335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945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" name="object 204"/>
          <p:cNvSpPr/>
          <p:nvPr/>
        </p:nvSpPr>
        <p:spPr>
          <a:xfrm>
            <a:off x="16656296" y="11443206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607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" name="object 205"/>
          <p:cNvSpPr/>
          <p:nvPr/>
        </p:nvSpPr>
        <p:spPr>
          <a:xfrm>
            <a:off x="16579538" y="11440847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075"/>
                </a:moveTo>
                <a:lnTo>
                  <a:pt x="73945" y="0"/>
                </a:lnTo>
              </a:path>
            </a:pathLst>
          </a:custGeom>
          <a:ln w="4582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" name="object 206"/>
          <p:cNvSpPr/>
          <p:nvPr/>
        </p:nvSpPr>
        <p:spPr>
          <a:xfrm>
            <a:off x="16784959" y="11369789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531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" name="object 207"/>
          <p:cNvSpPr/>
          <p:nvPr/>
        </p:nvSpPr>
        <p:spPr>
          <a:xfrm>
            <a:off x="16708201" y="11367493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869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8" name="object 208"/>
          <p:cNvSpPr/>
          <p:nvPr/>
        </p:nvSpPr>
        <p:spPr>
          <a:xfrm>
            <a:off x="16880716" y="11315178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531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9" name="object 209"/>
          <p:cNvSpPr/>
          <p:nvPr/>
        </p:nvSpPr>
        <p:spPr>
          <a:xfrm>
            <a:off x="16803958" y="11312882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013"/>
                </a:moveTo>
                <a:lnTo>
                  <a:pt x="73869" y="0"/>
                </a:lnTo>
              </a:path>
            </a:pathLst>
          </a:custGeom>
          <a:ln w="4582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0" name="object 210"/>
          <p:cNvSpPr/>
          <p:nvPr/>
        </p:nvSpPr>
        <p:spPr>
          <a:xfrm>
            <a:off x="17009304" y="11241824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607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1" name="object 211"/>
          <p:cNvSpPr/>
          <p:nvPr/>
        </p:nvSpPr>
        <p:spPr>
          <a:xfrm>
            <a:off x="16932546" y="11239466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945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2" name="object 212"/>
          <p:cNvSpPr/>
          <p:nvPr/>
        </p:nvSpPr>
        <p:spPr>
          <a:xfrm>
            <a:off x="17105061" y="11187212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607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3" name="object 213"/>
          <p:cNvSpPr/>
          <p:nvPr/>
        </p:nvSpPr>
        <p:spPr>
          <a:xfrm>
            <a:off x="17028531" y="11184854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200"/>
                </a:moveTo>
                <a:lnTo>
                  <a:pt x="73717" y="0"/>
                </a:lnTo>
              </a:path>
            </a:pathLst>
          </a:custGeom>
          <a:ln w="4584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4" name="object 214"/>
          <p:cNvSpPr/>
          <p:nvPr/>
        </p:nvSpPr>
        <p:spPr>
          <a:xfrm>
            <a:off x="17233876" y="11114417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189" y="-434"/>
                </a:moveTo>
                <a:lnTo>
                  <a:pt x="189" y="434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5" name="object 215"/>
          <p:cNvSpPr/>
          <p:nvPr/>
        </p:nvSpPr>
        <p:spPr>
          <a:xfrm>
            <a:off x="17157118" y="11112120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013"/>
                </a:moveTo>
                <a:lnTo>
                  <a:pt x="73945" y="0"/>
                </a:lnTo>
              </a:path>
            </a:pathLst>
          </a:custGeom>
          <a:ln w="4582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6" name="object 216"/>
          <p:cNvSpPr/>
          <p:nvPr/>
        </p:nvSpPr>
        <p:spPr>
          <a:xfrm>
            <a:off x="17329633" y="11059805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607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7" name="object 217"/>
          <p:cNvSpPr/>
          <p:nvPr/>
        </p:nvSpPr>
        <p:spPr>
          <a:xfrm>
            <a:off x="17252875" y="11057509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945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8" name="object 218"/>
          <p:cNvSpPr/>
          <p:nvPr/>
        </p:nvSpPr>
        <p:spPr>
          <a:xfrm>
            <a:off x="17458297" y="10986451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531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9" name="object 219"/>
          <p:cNvSpPr/>
          <p:nvPr/>
        </p:nvSpPr>
        <p:spPr>
          <a:xfrm>
            <a:off x="17381539" y="10984093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869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0" name="object 220"/>
          <p:cNvSpPr/>
          <p:nvPr/>
        </p:nvSpPr>
        <p:spPr>
          <a:xfrm>
            <a:off x="17553978" y="10931839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607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1" name="object 221"/>
          <p:cNvSpPr/>
          <p:nvPr/>
        </p:nvSpPr>
        <p:spPr>
          <a:xfrm>
            <a:off x="17477295" y="10929481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869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2" name="object 222"/>
          <p:cNvSpPr/>
          <p:nvPr/>
        </p:nvSpPr>
        <p:spPr>
          <a:xfrm>
            <a:off x="17682641" y="10858424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531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3" name="object 223"/>
          <p:cNvSpPr/>
          <p:nvPr/>
        </p:nvSpPr>
        <p:spPr>
          <a:xfrm>
            <a:off x="17605883" y="10856128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945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4" name="object 224"/>
          <p:cNvSpPr/>
          <p:nvPr/>
        </p:nvSpPr>
        <p:spPr>
          <a:xfrm>
            <a:off x="17778398" y="10803998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607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5" name="object 225"/>
          <p:cNvSpPr/>
          <p:nvPr/>
        </p:nvSpPr>
        <p:spPr>
          <a:xfrm>
            <a:off x="17701640" y="10801640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386"/>
                </a:moveTo>
                <a:lnTo>
                  <a:pt x="73945" y="0"/>
                </a:lnTo>
              </a:path>
            </a:pathLst>
          </a:custGeom>
          <a:ln w="4585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6" name="object 226"/>
          <p:cNvSpPr/>
          <p:nvPr/>
        </p:nvSpPr>
        <p:spPr>
          <a:xfrm>
            <a:off x="17907062" y="10730583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531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7" name="object 227"/>
          <p:cNvSpPr/>
          <p:nvPr/>
        </p:nvSpPr>
        <p:spPr>
          <a:xfrm>
            <a:off x="17830303" y="10728287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869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8" name="object 228"/>
          <p:cNvSpPr/>
          <p:nvPr/>
        </p:nvSpPr>
        <p:spPr>
          <a:xfrm>
            <a:off x="18002817" y="10675970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531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9" name="object 229"/>
          <p:cNvSpPr/>
          <p:nvPr/>
        </p:nvSpPr>
        <p:spPr>
          <a:xfrm>
            <a:off x="17926212" y="10673674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717" y="0"/>
                </a:lnTo>
              </a:path>
            </a:pathLst>
          </a:custGeom>
          <a:ln w="4587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0" name="object 230"/>
          <p:cNvSpPr/>
          <p:nvPr/>
        </p:nvSpPr>
        <p:spPr>
          <a:xfrm>
            <a:off x="18131558" y="10602617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455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1" name="object 231"/>
          <p:cNvSpPr/>
          <p:nvPr/>
        </p:nvSpPr>
        <p:spPr>
          <a:xfrm>
            <a:off x="18054876" y="10600259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869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2" name="object 232"/>
          <p:cNvSpPr/>
          <p:nvPr/>
        </p:nvSpPr>
        <p:spPr>
          <a:xfrm>
            <a:off x="18227389" y="10548005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531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3" name="object 233"/>
          <p:cNvSpPr/>
          <p:nvPr/>
        </p:nvSpPr>
        <p:spPr>
          <a:xfrm>
            <a:off x="18150557" y="10545647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945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4" name="object 234"/>
          <p:cNvSpPr/>
          <p:nvPr/>
        </p:nvSpPr>
        <p:spPr>
          <a:xfrm>
            <a:off x="18355977" y="10474776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607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5" name="object 235"/>
          <p:cNvSpPr/>
          <p:nvPr/>
        </p:nvSpPr>
        <p:spPr>
          <a:xfrm>
            <a:off x="18279220" y="10472417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386"/>
                </a:moveTo>
                <a:lnTo>
                  <a:pt x="73945" y="0"/>
                </a:lnTo>
              </a:path>
            </a:pathLst>
          </a:custGeom>
          <a:ln w="4585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6" name="object 236"/>
          <p:cNvSpPr/>
          <p:nvPr/>
        </p:nvSpPr>
        <p:spPr>
          <a:xfrm>
            <a:off x="18451734" y="10420163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607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7" name="object 237"/>
          <p:cNvSpPr/>
          <p:nvPr/>
        </p:nvSpPr>
        <p:spPr>
          <a:xfrm>
            <a:off x="18374977" y="10417805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869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8" name="object 238"/>
          <p:cNvSpPr/>
          <p:nvPr/>
        </p:nvSpPr>
        <p:spPr>
          <a:xfrm>
            <a:off x="18580397" y="10346748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531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9" name="object 239"/>
          <p:cNvSpPr/>
          <p:nvPr/>
        </p:nvSpPr>
        <p:spPr>
          <a:xfrm>
            <a:off x="18503641" y="10344452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869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0" name="object 240"/>
          <p:cNvSpPr/>
          <p:nvPr/>
        </p:nvSpPr>
        <p:spPr>
          <a:xfrm>
            <a:off x="18676154" y="10292136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531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1" name="object 241"/>
          <p:cNvSpPr/>
          <p:nvPr/>
        </p:nvSpPr>
        <p:spPr>
          <a:xfrm>
            <a:off x="18599398" y="10289840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869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2" name="object 242"/>
          <p:cNvSpPr/>
          <p:nvPr/>
        </p:nvSpPr>
        <p:spPr>
          <a:xfrm>
            <a:off x="16111585" y="11753655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569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3" name="object 243"/>
          <p:cNvSpPr/>
          <p:nvPr/>
        </p:nvSpPr>
        <p:spPr>
          <a:xfrm>
            <a:off x="16034827" y="11751328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907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4" name="object 244"/>
          <p:cNvSpPr/>
          <p:nvPr/>
        </p:nvSpPr>
        <p:spPr>
          <a:xfrm>
            <a:off x="16207531" y="11699044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189" y="-434"/>
                </a:moveTo>
                <a:lnTo>
                  <a:pt x="189" y="434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5" name="object 245"/>
          <p:cNvSpPr/>
          <p:nvPr/>
        </p:nvSpPr>
        <p:spPr>
          <a:xfrm>
            <a:off x="16130775" y="11696717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044"/>
                </a:moveTo>
                <a:lnTo>
                  <a:pt x="73907" y="0"/>
                </a:lnTo>
              </a:path>
            </a:pathLst>
          </a:custGeom>
          <a:ln w="4582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6" name="object 246"/>
          <p:cNvSpPr/>
          <p:nvPr/>
        </p:nvSpPr>
        <p:spPr>
          <a:xfrm>
            <a:off x="16336119" y="11625659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455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7" name="object 247"/>
          <p:cNvSpPr/>
          <p:nvPr/>
        </p:nvSpPr>
        <p:spPr>
          <a:xfrm>
            <a:off x="16259399" y="11623331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907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8" name="object 248"/>
          <p:cNvSpPr/>
          <p:nvPr/>
        </p:nvSpPr>
        <p:spPr>
          <a:xfrm>
            <a:off x="16431876" y="11571047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607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9" name="object 249"/>
          <p:cNvSpPr/>
          <p:nvPr/>
        </p:nvSpPr>
        <p:spPr>
          <a:xfrm>
            <a:off x="16355117" y="11568720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044"/>
                </a:moveTo>
                <a:lnTo>
                  <a:pt x="73945" y="0"/>
                </a:lnTo>
              </a:path>
            </a:pathLst>
          </a:custGeom>
          <a:ln w="4582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0" name="object 250"/>
          <p:cNvSpPr/>
          <p:nvPr/>
        </p:nvSpPr>
        <p:spPr>
          <a:xfrm>
            <a:off x="16560539" y="11497662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607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1" name="object 251"/>
          <p:cNvSpPr/>
          <p:nvPr/>
        </p:nvSpPr>
        <p:spPr>
          <a:xfrm>
            <a:off x="16483782" y="11495335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945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2" name="object 252"/>
          <p:cNvSpPr/>
          <p:nvPr/>
        </p:nvSpPr>
        <p:spPr>
          <a:xfrm>
            <a:off x="16656296" y="11443206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607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3" name="object 253"/>
          <p:cNvSpPr/>
          <p:nvPr/>
        </p:nvSpPr>
        <p:spPr>
          <a:xfrm>
            <a:off x="16579538" y="11440847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075"/>
                </a:moveTo>
                <a:lnTo>
                  <a:pt x="73945" y="0"/>
                </a:lnTo>
              </a:path>
            </a:pathLst>
          </a:custGeom>
          <a:ln w="4582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4" name="object 254"/>
          <p:cNvSpPr/>
          <p:nvPr/>
        </p:nvSpPr>
        <p:spPr>
          <a:xfrm>
            <a:off x="16784959" y="11369789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531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5" name="object 255"/>
          <p:cNvSpPr/>
          <p:nvPr/>
        </p:nvSpPr>
        <p:spPr>
          <a:xfrm>
            <a:off x="16708201" y="11367493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869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6" name="object 256"/>
          <p:cNvSpPr/>
          <p:nvPr/>
        </p:nvSpPr>
        <p:spPr>
          <a:xfrm>
            <a:off x="16880716" y="11315178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531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7" name="object 257"/>
          <p:cNvSpPr/>
          <p:nvPr/>
        </p:nvSpPr>
        <p:spPr>
          <a:xfrm>
            <a:off x="16803958" y="11312882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013"/>
                </a:moveTo>
                <a:lnTo>
                  <a:pt x="73869" y="0"/>
                </a:lnTo>
              </a:path>
            </a:pathLst>
          </a:custGeom>
          <a:ln w="4582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8" name="object 258"/>
          <p:cNvSpPr/>
          <p:nvPr/>
        </p:nvSpPr>
        <p:spPr>
          <a:xfrm>
            <a:off x="17009304" y="11241824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607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9" name="object 259"/>
          <p:cNvSpPr/>
          <p:nvPr/>
        </p:nvSpPr>
        <p:spPr>
          <a:xfrm>
            <a:off x="16932546" y="11239466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945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0" name="object 260"/>
          <p:cNvSpPr/>
          <p:nvPr/>
        </p:nvSpPr>
        <p:spPr>
          <a:xfrm>
            <a:off x="17105061" y="11187212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607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1" name="object 261"/>
          <p:cNvSpPr/>
          <p:nvPr/>
        </p:nvSpPr>
        <p:spPr>
          <a:xfrm>
            <a:off x="17028531" y="11184854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200"/>
                </a:moveTo>
                <a:lnTo>
                  <a:pt x="73717" y="0"/>
                </a:lnTo>
              </a:path>
            </a:pathLst>
          </a:custGeom>
          <a:ln w="4584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2" name="object 262"/>
          <p:cNvSpPr/>
          <p:nvPr/>
        </p:nvSpPr>
        <p:spPr>
          <a:xfrm>
            <a:off x="17233876" y="11114417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189" y="-434"/>
                </a:moveTo>
                <a:lnTo>
                  <a:pt x="189" y="434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3" name="object 263"/>
          <p:cNvSpPr/>
          <p:nvPr/>
        </p:nvSpPr>
        <p:spPr>
          <a:xfrm>
            <a:off x="17157118" y="11112120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013"/>
                </a:moveTo>
                <a:lnTo>
                  <a:pt x="73945" y="0"/>
                </a:lnTo>
              </a:path>
            </a:pathLst>
          </a:custGeom>
          <a:ln w="4582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4" name="object 264"/>
          <p:cNvSpPr/>
          <p:nvPr/>
        </p:nvSpPr>
        <p:spPr>
          <a:xfrm>
            <a:off x="17329633" y="11059805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607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5" name="object 265"/>
          <p:cNvSpPr/>
          <p:nvPr/>
        </p:nvSpPr>
        <p:spPr>
          <a:xfrm>
            <a:off x="17252875" y="11057509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945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6" name="object 266"/>
          <p:cNvSpPr/>
          <p:nvPr/>
        </p:nvSpPr>
        <p:spPr>
          <a:xfrm>
            <a:off x="17458297" y="10986451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531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7" name="object 267"/>
          <p:cNvSpPr/>
          <p:nvPr/>
        </p:nvSpPr>
        <p:spPr>
          <a:xfrm>
            <a:off x="17381539" y="10984093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869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8" name="object 268"/>
          <p:cNvSpPr/>
          <p:nvPr/>
        </p:nvSpPr>
        <p:spPr>
          <a:xfrm>
            <a:off x="17553978" y="10931839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607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9" name="object 269"/>
          <p:cNvSpPr/>
          <p:nvPr/>
        </p:nvSpPr>
        <p:spPr>
          <a:xfrm>
            <a:off x="17477295" y="10929481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869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0" name="object 270"/>
          <p:cNvSpPr/>
          <p:nvPr/>
        </p:nvSpPr>
        <p:spPr>
          <a:xfrm>
            <a:off x="17682641" y="10858424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531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1" name="object 271"/>
          <p:cNvSpPr/>
          <p:nvPr/>
        </p:nvSpPr>
        <p:spPr>
          <a:xfrm>
            <a:off x="17605883" y="10856128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945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2" name="object 272"/>
          <p:cNvSpPr/>
          <p:nvPr/>
        </p:nvSpPr>
        <p:spPr>
          <a:xfrm>
            <a:off x="17778398" y="10803998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607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3" name="object 273"/>
          <p:cNvSpPr/>
          <p:nvPr/>
        </p:nvSpPr>
        <p:spPr>
          <a:xfrm>
            <a:off x="17701640" y="10801640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386"/>
                </a:moveTo>
                <a:lnTo>
                  <a:pt x="73945" y="0"/>
                </a:lnTo>
              </a:path>
            </a:pathLst>
          </a:custGeom>
          <a:ln w="4585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4" name="object 274"/>
          <p:cNvSpPr/>
          <p:nvPr/>
        </p:nvSpPr>
        <p:spPr>
          <a:xfrm>
            <a:off x="17907062" y="10730583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531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5" name="object 275"/>
          <p:cNvSpPr/>
          <p:nvPr/>
        </p:nvSpPr>
        <p:spPr>
          <a:xfrm>
            <a:off x="17830303" y="10728287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869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6" name="object 276"/>
          <p:cNvSpPr/>
          <p:nvPr/>
        </p:nvSpPr>
        <p:spPr>
          <a:xfrm>
            <a:off x="18002817" y="10675970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531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7" name="object 277"/>
          <p:cNvSpPr/>
          <p:nvPr/>
        </p:nvSpPr>
        <p:spPr>
          <a:xfrm>
            <a:off x="17926212" y="10673674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717" y="0"/>
                </a:lnTo>
              </a:path>
            </a:pathLst>
          </a:custGeom>
          <a:ln w="4587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8" name="object 278"/>
          <p:cNvSpPr/>
          <p:nvPr/>
        </p:nvSpPr>
        <p:spPr>
          <a:xfrm>
            <a:off x="18131558" y="10602617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455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9" name="object 279"/>
          <p:cNvSpPr/>
          <p:nvPr/>
        </p:nvSpPr>
        <p:spPr>
          <a:xfrm>
            <a:off x="18054876" y="10600259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869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0" name="object 280"/>
          <p:cNvSpPr/>
          <p:nvPr/>
        </p:nvSpPr>
        <p:spPr>
          <a:xfrm>
            <a:off x="18227389" y="10548005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531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1" name="object 281"/>
          <p:cNvSpPr/>
          <p:nvPr/>
        </p:nvSpPr>
        <p:spPr>
          <a:xfrm>
            <a:off x="18150557" y="10545647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945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2" name="object 282"/>
          <p:cNvSpPr/>
          <p:nvPr/>
        </p:nvSpPr>
        <p:spPr>
          <a:xfrm>
            <a:off x="18355977" y="10474776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607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3" name="object 283"/>
          <p:cNvSpPr/>
          <p:nvPr/>
        </p:nvSpPr>
        <p:spPr>
          <a:xfrm>
            <a:off x="18279220" y="10472417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386"/>
                </a:moveTo>
                <a:lnTo>
                  <a:pt x="73945" y="0"/>
                </a:lnTo>
              </a:path>
            </a:pathLst>
          </a:custGeom>
          <a:ln w="4585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4" name="object 284"/>
          <p:cNvSpPr/>
          <p:nvPr/>
        </p:nvSpPr>
        <p:spPr>
          <a:xfrm>
            <a:off x="18451734" y="10420163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607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5" name="object 285"/>
          <p:cNvSpPr/>
          <p:nvPr/>
        </p:nvSpPr>
        <p:spPr>
          <a:xfrm>
            <a:off x="18374977" y="10417805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869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6" name="object 286"/>
          <p:cNvSpPr/>
          <p:nvPr/>
        </p:nvSpPr>
        <p:spPr>
          <a:xfrm>
            <a:off x="18580397" y="10346748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531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7" name="object 287"/>
          <p:cNvSpPr/>
          <p:nvPr/>
        </p:nvSpPr>
        <p:spPr>
          <a:xfrm>
            <a:off x="18503641" y="10344452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869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8" name="object 288"/>
          <p:cNvSpPr/>
          <p:nvPr/>
        </p:nvSpPr>
        <p:spPr>
          <a:xfrm>
            <a:off x="18676154" y="10292136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0" y="0"/>
                </a:moveTo>
                <a:lnTo>
                  <a:pt x="531" y="0"/>
                </a:lnTo>
              </a:path>
            </a:pathLst>
          </a:custGeom>
          <a:ln w="3175">
            <a:solidFill>
              <a:srgbClr val="D740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9" name="object 289"/>
          <p:cNvSpPr/>
          <p:nvPr/>
        </p:nvSpPr>
        <p:spPr>
          <a:xfrm>
            <a:off x="18599398" y="10289840"/>
            <a:ext cx="74295" cy="42545"/>
          </a:xfrm>
          <a:custGeom>
            <a:avLst/>
            <a:gdLst/>
            <a:ahLst/>
            <a:cxnLst/>
            <a:rect l="l" t="t" r="r" b="b"/>
            <a:pathLst>
              <a:path w="74294" h="42545">
                <a:moveTo>
                  <a:pt x="0" y="42510"/>
                </a:moveTo>
                <a:lnTo>
                  <a:pt x="73869" y="0"/>
                </a:lnTo>
              </a:path>
            </a:pathLst>
          </a:custGeom>
          <a:ln w="4586">
            <a:solidFill>
              <a:srgbClr val="404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0" name="object 290"/>
          <p:cNvSpPr/>
          <p:nvPr/>
        </p:nvSpPr>
        <p:spPr>
          <a:xfrm>
            <a:off x="16420324" y="11571047"/>
            <a:ext cx="41275" cy="33655"/>
          </a:xfrm>
          <a:custGeom>
            <a:avLst/>
            <a:gdLst/>
            <a:ahLst/>
            <a:cxnLst/>
            <a:rect l="l" t="t" r="r" b="b"/>
            <a:pathLst>
              <a:path w="41275" h="33654">
                <a:moveTo>
                  <a:pt x="20747" y="0"/>
                </a:moveTo>
                <a:lnTo>
                  <a:pt x="12696" y="1326"/>
                </a:lnTo>
                <a:lnTo>
                  <a:pt x="6098" y="4906"/>
                </a:lnTo>
                <a:lnTo>
                  <a:pt x="1638" y="10145"/>
                </a:lnTo>
                <a:lnTo>
                  <a:pt x="0" y="16445"/>
                </a:lnTo>
                <a:lnTo>
                  <a:pt x="1638" y="23104"/>
                </a:lnTo>
                <a:lnTo>
                  <a:pt x="6098" y="28527"/>
                </a:lnTo>
                <a:lnTo>
                  <a:pt x="12696" y="32176"/>
                </a:lnTo>
                <a:lnTo>
                  <a:pt x="20747" y="33511"/>
                </a:lnTo>
                <a:lnTo>
                  <a:pt x="28534" y="32176"/>
                </a:lnTo>
                <a:lnTo>
                  <a:pt x="34996" y="28527"/>
                </a:lnTo>
                <a:lnTo>
                  <a:pt x="39407" y="23104"/>
                </a:lnTo>
                <a:lnTo>
                  <a:pt x="41038" y="16445"/>
                </a:lnTo>
                <a:lnTo>
                  <a:pt x="39407" y="10145"/>
                </a:lnTo>
                <a:lnTo>
                  <a:pt x="34996" y="4906"/>
                </a:lnTo>
                <a:lnTo>
                  <a:pt x="28534" y="1326"/>
                </a:lnTo>
                <a:lnTo>
                  <a:pt x="2074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1" name="object 291"/>
          <p:cNvSpPr/>
          <p:nvPr/>
        </p:nvSpPr>
        <p:spPr>
          <a:xfrm>
            <a:off x="16420324" y="11571047"/>
            <a:ext cx="41275" cy="33655"/>
          </a:xfrm>
          <a:custGeom>
            <a:avLst/>
            <a:gdLst/>
            <a:ahLst/>
            <a:cxnLst/>
            <a:rect l="l" t="t" r="r" b="b"/>
            <a:pathLst>
              <a:path w="41275" h="33654">
                <a:moveTo>
                  <a:pt x="0" y="16445"/>
                </a:moveTo>
                <a:lnTo>
                  <a:pt x="1638" y="10145"/>
                </a:lnTo>
                <a:lnTo>
                  <a:pt x="6098" y="4906"/>
                </a:lnTo>
                <a:lnTo>
                  <a:pt x="12696" y="1326"/>
                </a:lnTo>
                <a:lnTo>
                  <a:pt x="20747" y="0"/>
                </a:lnTo>
                <a:lnTo>
                  <a:pt x="28534" y="1326"/>
                </a:lnTo>
                <a:lnTo>
                  <a:pt x="34996" y="4906"/>
                </a:lnTo>
                <a:lnTo>
                  <a:pt x="39407" y="10145"/>
                </a:lnTo>
                <a:lnTo>
                  <a:pt x="41038" y="16445"/>
                </a:lnTo>
                <a:lnTo>
                  <a:pt x="39407" y="23104"/>
                </a:lnTo>
                <a:lnTo>
                  <a:pt x="34996" y="28527"/>
                </a:lnTo>
                <a:lnTo>
                  <a:pt x="28534" y="32176"/>
                </a:lnTo>
                <a:lnTo>
                  <a:pt x="20747" y="33511"/>
                </a:lnTo>
                <a:lnTo>
                  <a:pt x="12696" y="32176"/>
                </a:lnTo>
                <a:lnTo>
                  <a:pt x="6098" y="28527"/>
                </a:lnTo>
                <a:lnTo>
                  <a:pt x="1638" y="23104"/>
                </a:lnTo>
                <a:lnTo>
                  <a:pt x="0" y="16445"/>
                </a:lnTo>
                <a:close/>
              </a:path>
            </a:pathLst>
          </a:custGeom>
          <a:ln w="473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2" name="object 292"/>
          <p:cNvSpPr/>
          <p:nvPr/>
        </p:nvSpPr>
        <p:spPr>
          <a:xfrm>
            <a:off x="16818170" y="11402867"/>
            <a:ext cx="40640" cy="33655"/>
          </a:xfrm>
          <a:custGeom>
            <a:avLst/>
            <a:gdLst/>
            <a:ahLst/>
            <a:cxnLst/>
            <a:rect l="l" t="t" r="r" b="b"/>
            <a:pathLst>
              <a:path w="40640" h="33654">
                <a:moveTo>
                  <a:pt x="20367" y="0"/>
                </a:moveTo>
                <a:lnTo>
                  <a:pt x="12536" y="1321"/>
                </a:lnTo>
                <a:lnTo>
                  <a:pt x="6051" y="4894"/>
                </a:lnTo>
                <a:lnTo>
                  <a:pt x="1632" y="10132"/>
                </a:lnTo>
                <a:lnTo>
                  <a:pt x="0" y="16445"/>
                </a:lnTo>
                <a:lnTo>
                  <a:pt x="1632" y="23091"/>
                </a:lnTo>
                <a:lnTo>
                  <a:pt x="6051" y="28516"/>
                </a:lnTo>
                <a:lnTo>
                  <a:pt x="12536" y="32171"/>
                </a:lnTo>
                <a:lnTo>
                  <a:pt x="20367" y="33511"/>
                </a:lnTo>
                <a:lnTo>
                  <a:pt x="28066" y="32171"/>
                </a:lnTo>
                <a:lnTo>
                  <a:pt x="34483" y="28516"/>
                </a:lnTo>
                <a:lnTo>
                  <a:pt x="38877" y="23091"/>
                </a:lnTo>
                <a:lnTo>
                  <a:pt x="40506" y="16445"/>
                </a:lnTo>
                <a:lnTo>
                  <a:pt x="38877" y="10132"/>
                </a:lnTo>
                <a:lnTo>
                  <a:pt x="34483" y="4894"/>
                </a:lnTo>
                <a:lnTo>
                  <a:pt x="28066" y="1321"/>
                </a:lnTo>
                <a:lnTo>
                  <a:pt x="2036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3" name="object 293"/>
          <p:cNvSpPr/>
          <p:nvPr/>
        </p:nvSpPr>
        <p:spPr>
          <a:xfrm>
            <a:off x="16818170" y="11402867"/>
            <a:ext cx="40640" cy="33655"/>
          </a:xfrm>
          <a:custGeom>
            <a:avLst/>
            <a:gdLst/>
            <a:ahLst/>
            <a:cxnLst/>
            <a:rect l="l" t="t" r="r" b="b"/>
            <a:pathLst>
              <a:path w="40640" h="33654">
                <a:moveTo>
                  <a:pt x="0" y="16445"/>
                </a:moveTo>
                <a:lnTo>
                  <a:pt x="1632" y="10132"/>
                </a:lnTo>
                <a:lnTo>
                  <a:pt x="6051" y="4894"/>
                </a:lnTo>
                <a:lnTo>
                  <a:pt x="12536" y="1321"/>
                </a:lnTo>
                <a:lnTo>
                  <a:pt x="20367" y="0"/>
                </a:lnTo>
                <a:lnTo>
                  <a:pt x="28066" y="1321"/>
                </a:lnTo>
                <a:lnTo>
                  <a:pt x="34483" y="4894"/>
                </a:lnTo>
                <a:lnTo>
                  <a:pt x="38877" y="10132"/>
                </a:lnTo>
                <a:lnTo>
                  <a:pt x="40506" y="16445"/>
                </a:lnTo>
                <a:lnTo>
                  <a:pt x="38877" y="23091"/>
                </a:lnTo>
                <a:lnTo>
                  <a:pt x="34483" y="28516"/>
                </a:lnTo>
                <a:lnTo>
                  <a:pt x="28066" y="32171"/>
                </a:lnTo>
                <a:lnTo>
                  <a:pt x="20367" y="33511"/>
                </a:lnTo>
                <a:lnTo>
                  <a:pt x="12536" y="32171"/>
                </a:lnTo>
                <a:lnTo>
                  <a:pt x="6051" y="28516"/>
                </a:lnTo>
                <a:lnTo>
                  <a:pt x="1632" y="23091"/>
                </a:lnTo>
                <a:lnTo>
                  <a:pt x="0" y="16445"/>
                </a:lnTo>
                <a:close/>
              </a:path>
            </a:pathLst>
          </a:custGeom>
          <a:ln w="47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4" name="object 294"/>
          <p:cNvSpPr/>
          <p:nvPr/>
        </p:nvSpPr>
        <p:spPr>
          <a:xfrm>
            <a:off x="17216245" y="10960386"/>
            <a:ext cx="40640" cy="33020"/>
          </a:xfrm>
          <a:custGeom>
            <a:avLst/>
            <a:gdLst/>
            <a:ahLst/>
            <a:cxnLst/>
            <a:rect l="l" t="t" r="r" b="b"/>
            <a:pathLst>
              <a:path w="40640" h="33020">
                <a:moveTo>
                  <a:pt x="20139" y="0"/>
                </a:moveTo>
                <a:lnTo>
                  <a:pt x="12407" y="1323"/>
                </a:lnTo>
                <a:lnTo>
                  <a:pt x="5994" y="4910"/>
                </a:lnTo>
                <a:lnTo>
                  <a:pt x="1618" y="10184"/>
                </a:lnTo>
                <a:lnTo>
                  <a:pt x="0" y="16569"/>
                </a:lnTo>
                <a:lnTo>
                  <a:pt x="1618" y="22883"/>
                </a:lnTo>
                <a:lnTo>
                  <a:pt x="5994" y="28120"/>
                </a:lnTo>
                <a:lnTo>
                  <a:pt x="12407" y="31693"/>
                </a:lnTo>
                <a:lnTo>
                  <a:pt x="20139" y="33015"/>
                </a:lnTo>
                <a:lnTo>
                  <a:pt x="27958" y="31693"/>
                </a:lnTo>
                <a:lnTo>
                  <a:pt x="34417" y="28120"/>
                </a:lnTo>
                <a:lnTo>
                  <a:pt x="38809" y="22883"/>
                </a:lnTo>
                <a:lnTo>
                  <a:pt x="40430" y="16569"/>
                </a:lnTo>
                <a:lnTo>
                  <a:pt x="38809" y="10184"/>
                </a:lnTo>
                <a:lnTo>
                  <a:pt x="34417" y="4910"/>
                </a:lnTo>
                <a:lnTo>
                  <a:pt x="27958" y="1323"/>
                </a:lnTo>
                <a:lnTo>
                  <a:pt x="2013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5" name="object 295"/>
          <p:cNvSpPr/>
          <p:nvPr/>
        </p:nvSpPr>
        <p:spPr>
          <a:xfrm>
            <a:off x="17216245" y="10960386"/>
            <a:ext cx="40640" cy="33020"/>
          </a:xfrm>
          <a:custGeom>
            <a:avLst/>
            <a:gdLst/>
            <a:ahLst/>
            <a:cxnLst/>
            <a:rect l="l" t="t" r="r" b="b"/>
            <a:pathLst>
              <a:path w="40640" h="33020">
                <a:moveTo>
                  <a:pt x="0" y="16569"/>
                </a:moveTo>
                <a:lnTo>
                  <a:pt x="1618" y="10184"/>
                </a:lnTo>
                <a:lnTo>
                  <a:pt x="5994" y="4910"/>
                </a:lnTo>
                <a:lnTo>
                  <a:pt x="12407" y="1323"/>
                </a:lnTo>
                <a:lnTo>
                  <a:pt x="20139" y="0"/>
                </a:lnTo>
                <a:lnTo>
                  <a:pt x="27958" y="1323"/>
                </a:lnTo>
                <a:lnTo>
                  <a:pt x="34417" y="4910"/>
                </a:lnTo>
                <a:lnTo>
                  <a:pt x="38809" y="10184"/>
                </a:lnTo>
                <a:lnTo>
                  <a:pt x="40430" y="16569"/>
                </a:lnTo>
                <a:lnTo>
                  <a:pt x="38809" y="22883"/>
                </a:lnTo>
                <a:lnTo>
                  <a:pt x="34417" y="28120"/>
                </a:lnTo>
                <a:lnTo>
                  <a:pt x="27958" y="31693"/>
                </a:lnTo>
                <a:lnTo>
                  <a:pt x="20139" y="33015"/>
                </a:lnTo>
                <a:lnTo>
                  <a:pt x="12407" y="31693"/>
                </a:lnTo>
                <a:lnTo>
                  <a:pt x="5994" y="28120"/>
                </a:lnTo>
                <a:lnTo>
                  <a:pt x="1618" y="22883"/>
                </a:lnTo>
                <a:lnTo>
                  <a:pt x="0" y="16569"/>
                </a:lnTo>
                <a:close/>
              </a:path>
            </a:pathLst>
          </a:custGeom>
          <a:ln w="473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6" name="object 296"/>
          <p:cNvSpPr/>
          <p:nvPr/>
        </p:nvSpPr>
        <p:spPr>
          <a:xfrm>
            <a:off x="17613483" y="10798102"/>
            <a:ext cx="41275" cy="33020"/>
          </a:xfrm>
          <a:custGeom>
            <a:avLst/>
            <a:gdLst/>
            <a:ahLst/>
            <a:cxnLst/>
            <a:rect l="l" t="t" r="r" b="b"/>
            <a:pathLst>
              <a:path w="41275" h="33020">
                <a:moveTo>
                  <a:pt x="20291" y="0"/>
                </a:moveTo>
                <a:lnTo>
                  <a:pt x="12503" y="1321"/>
                </a:lnTo>
                <a:lnTo>
                  <a:pt x="6041" y="4894"/>
                </a:lnTo>
                <a:lnTo>
                  <a:pt x="1631" y="10132"/>
                </a:lnTo>
                <a:lnTo>
                  <a:pt x="0" y="16445"/>
                </a:lnTo>
                <a:lnTo>
                  <a:pt x="1631" y="22830"/>
                </a:lnTo>
                <a:lnTo>
                  <a:pt x="6041" y="28104"/>
                </a:lnTo>
                <a:lnTo>
                  <a:pt x="12503" y="31691"/>
                </a:lnTo>
                <a:lnTo>
                  <a:pt x="20291" y="33015"/>
                </a:lnTo>
                <a:lnTo>
                  <a:pt x="28438" y="31691"/>
                </a:lnTo>
                <a:lnTo>
                  <a:pt x="35025" y="28104"/>
                </a:lnTo>
                <a:lnTo>
                  <a:pt x="39431" y="22830"/>
                </a:lnTo>
                <a:lnTo>
                  <a:pt x="41038" y="16445"/>
                </a:lnTo>
                <a:lnTo>
                  <a:pt x="39431" y="10132"/>
                </a:lnTo>
                <a:lnTo>
                  <a:pt x="35025" y="4894"/>
                </a:lnTo>
                <a:lnTo>
                  <a:pt x="28438" y="1321"/>
                </a:lnTo>
                <a:lnTo>
                  <a:pt x="20291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7" name="object 297"/>
          <p:cNvSpPr/>
          <p:nvPr/>
        </p:nvSpPr>
        <p:spPr>
          <a:xfrm>
            <a:off x="17613483" y="10798102"/>
            <a:ext cx="41275" cy="33020"/>
          </a:xfrm>
          <a:custGeom>
            <a:avLst/>
            <a:gdLst/>
            <a:ahLst/>
            <a:cxnLst/>
            <a:rect l="l" t="t" r="r" b="b"/>
            <a:pathLst>
              <a:path w="41275" h="33020">
                <a:moveTo>
                  <a:pt x="0" y="16445"/>
                </a:moveTo>
                <a:lnTo>
                  <a:pt x="1631" y="10132"/>
                </a:lnTo>
                <a:lnTo>
                  <a:pt x="6041" y="4894"/>
                </a:lnTo>
                <a:lnTo>
                  <a:pt x="12503" y="1321"/>
                </a:lnTo>
                <a:lnTo>
                  <a:pt x="20291" y="0"/>
                </a:lnTo>
                <a:lnTo>
                  <a:pt x="28438" y="1321"/>
                </a:lnTo>
                <a:lnTo>
                  <a:pt x="35025" y="4894"/>
                </a:lnTo>
                <a:lnTo>
                  <a:pt x="39431" y="10132"/>
                </a:lnTo>
                <a:lnTo>
                  <a:pt x="41038" y="16445"/>
                </a:lnTo>
                <a:lnTo>
                  <a:pt x="39431" y="22830"/>
                </a:lnTo>
                <a:lnTo>
                  <a:pt x="35025" y="28104"/>
                </a:lnTo>
                <a:lnTo>
                  <a:pt x="28438" y="31691"/>
                </a:lnTo>
                <a:lnTo>
                  <a:pt x="20291" y="33015"/>
                </a:lnTo>
                <a:lnTo>
                  <a:pt x="12503" y="31691"/>
                </a:lnTo>
                <a:lnTo>
                  <a:pt x="6041" y="28104"/>
                </a:lnTo>
                <a:lnTo>
                  <a:pt x="1631" y="22830"/>
                </a:lnTo>
                <a:lnTo>
                  <a:pt x="0" y="16445"/>
                </a:lnTo>
                <a:close/>
              </a:path>
            </a:pathLst>
          </a:custGeom>
          <a:ln w="472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8" name="object 298"/>
          <p:cNvSpPr/>
          <p:nvPr/>
        </p:nvSpPr>
        <p:spPr>
          <a:xfrm>
            <a:off x="18011557" y="10646803"/>
            <a:ext cx="41275" cy="33655"/>
          </a:xfrm>
          <a:custGeom>
            <a:avLst/>
            <a:gdLst/>
            <a:ahLst/>
            <a:cxnLst/>
            <a:rect l="l" t="t" r="r" b="b"/>
            <a:pathLst>
              <a:path w="41275" h="33654">
                <a:moveTo>
                  <a:pt x="20291" y="0"/>
                </a:moveTo>
                <a:lnTo>
                  <a:pt x="12471" y="1340"/>
                </a:lnTo>
                <a:lnTo>
                  <a:pt x="6013" y="4995"/>
                </a:lnTo>
                <a:lnTo>
                  <a:pt x="1620" y="10420"/>
                </a:lnTo>
                <a:lnTo>
                  <a:pt x="0" y="17066"/>
                </a:lnTo>
                <a:lnTo>
                  <a:pt x="1620" y="23379"/>
                </a:lnTo>
                <a:lnTo>
                  <a:pt x="6013" y="28616"/>
                </a:lnTo>
                <a:lnTo>
                  <a:pt x="12471" y="32190"/>
                </a:lnTo>
                <a:lnTo>
                  <a:pt x="20291" y="33511"/>
                </a:lnTo>
                <a:lnTo>
                  <a:pt x="28342" y="32190"/>
                </a:lnTo>
                <a:lnTo>
                  <a:pt x="34939" y="28616"/>
                </a:lnTo>
                <a:lnTo>
                  <a:pt x="39399" y="23379"/>
                </a:lnTo>
                <a:lnTo>
                  <a:pt x="41038" y="17066"/>
                </a:lnTo>
                <a:lnTo>
                  <a:pt x="39399" y="10420"/>
                </a:lnTo>
                <a:lnTo>
                  <a:pt x="34939" y="4995"/>
                </a:lnTo>
                <a:lnTo>
                  <a:pt x="28342" y="1340"/>
                </a:lnTo>
                <a:lnTo>
                  <a:pt x="20291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9" name="object 299"/>
          <p:cNvSpPr/>
          <p:nvPr/>
        </p:nvSpPr>
        <p:spPr>
          <a:xfrm>
            <a:off x="18011557" y="10646803"/>
            <a:ext cx="41275" cy="33655"/>
          </a:xfrm>
          <a:custGeom>
            <a:avLst/>
            <a:gdLst/>
            <a:ahLst/>
            <a:cxnLst/>
            <a:rect l="l" t="t" r="r" b="b"/>
            <a:pathLst>
              <a:path w="41275" h="33654">
                <a:moveTo>
                  <a:pt x="0" y="17066"/>
                </a:moveTo>
                <a:lnTo>
                  <a:pt x="1620" y="10420"/>
                </a:lnTo>
                <a:lnTo>
                  <a:pt x="6013" y="4995"/>
                </a:lnTo>
                <a:lnTo>
                  <a:pt x="12471" y="1340"/>
                </a:lnTo>
                <a:lnTo>
                  <a:pt x="20291" y="0"/>
                </a:lnTo>
                <a:lnTo>
                  <a:pt x="28342" y="1340"/>
                </a:lnTo>
                <a:lnTo>
                  <a:pt x="34939" y="4995"/>
                </a:lnTo>
                <a:lnTo>
                  <a:pt x="39399" y="10420"/>
                </a:lnTo>
                <a:lnTo>
                  <a:pt x="41038" y="17066"/>
                </a:lnTo>
                <a:lnTo>
                  <a:pt x="39399" y="23379"/>
                </a:lnTo>
                <a:lnTo>
                  <a:pt x="34939" y="28616"/>
                </a:lnTo>
                <a:lnTo>
                  <a:pt x="28342" y="32190"/>
                </a:lnTo>
                <a:lnTo>
                  <a:pt x="20291" y="33511"/>
                </a:lnTo>
                <a:lnTo>
                  <a:pt x="12471" y="32190"/>
                </a:lnTo>
                <a:lnTo>
                  <a:pt x="6013" y="28616"/>
                </a:lnTo>
                <a:lnTo>
                  <a:pt x="1620" y="23379"/>
                </a:lnTo>
                <a:lnTo>
                  <a:pt x="0" y="17066"/>
                </a:lnTo>
                <a:close/>
              </a:path>
            </a:pathLst>
          </a:custGeom>
          <a:ln w="473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0" name="object 300"/>
          <p:cNvSpPr/>
          <p:nvPr/>
        </p:nvSpPr>
        <p:spPr>
          <a:xfrm>
            <a:off x="18409555" y="10470121"/>
            <a:ext cx="40640" cy="33655"/>
          </a:xfrm>
          <a:custGeom>
            <a:avLst/>
            <a:gdLst/>
            <a:ahLst/>
            <a:cxnLst/>
            <a:rect l="l" t="t" r="r" b="b"/>
            <a:pathLst>
              <a:path w="40640" h="33654">
                <a:moveTo>
                  <a:pt x="20139" y="0"/>
                </a:moveTo>
                <a:lnTo>
                  <a:pt x="12343" y="1331"/>
                </a:lnTo>
                <a:lnTo>
                  <a:pt x="5937" y="4972"/>
                </a:lnTo>
                <a:lnTo>
                  <a:pt x="1597" y="10393"/>
                </a:lnTo>
                <a:lnTo>
                  <a:pt x="0" y="17066"/>
                </a:lnTo>
                <a:lnTo>
                  <a:pt x="1597" y="23353"/>
                </a:lnTo>
                <a:lnTo>
                  <a:pt x="5937" y="28593"/>
                </a:lnTo>
                <a:lnTo>
                  <a:pt x="12343" y="32181"/>
                </a:lnTo>
                <a:lnTo>
                  <a:pt x="20139" y="33511"/>
                </a:lnTo>
                <a:lnTo>
                  <a:pt x="27970" y="32181"/>
                </a:lnTo>
                <a:lnTo>
                  <a:pt x="34455" y="28593"/>
                </a:lnTo>
                <a:lnTo>
                  <a:pt x="38873" y="23353"/>
                </a:lnTo>
                <a:lnTo>
                  <a:pt x="40506" y="17066"/>
                </a:lnTo>
                <a:lnTo>
                  <a:pt x="38873" y="10393"/>
                </a:lnTo>
                <a:lnTo>
                  <a:pt x="34455" y="4972"/>
                </a:lnTo>
                <a:lnTo>
                  <a:pt x="27970" y="1331"/>
                </a:lnTo>
                <a:lnTo>
                  <a:pt x="2013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1" name="object 301"/>
          <p:cNvSpPr/>
          <p:nvPr/>
        </p:nvSpPr>
        <p:spPr>
          <a:xfrm>
            <a:off x="18409555" y="10470121"/>
            <a:ext cx="40640" cy="33655"/>
          </a:xfrm>
          <a:custGeom>
            <a:avLst/>
            <a:gdLst/>
            <a:ahLst/>
            <a:cxnLst/>
            <a:rect l="l" t="t" r="r" b="b"/>
            <a:pathLst>
              <a:path w="40640" h="33654">
                <a:moveTo>
                  <a:pt x="0" y="17066"/>
                </a:moveTo>
                <a:lnTo>
                  <a:pt x="1597" y="10393"/>
                </a:lnTo>
                <a:lnTo>
                  <a:pt x="5937" y="4972"/>
                </a:lnTo>
                <a:lnTo>
                  <a:pt x="12343" y="1331"/>
                </a:lnTo>
                <a:lnTo>
                  <a:pt x="20139" y="0"/>
                </a:lnTo>
                <a:lnTo>
                  <a:pt x="27970" y="1331"/>
                </a:lnTo>
                <a:lnTo>
                  <a:pt x="34455" y="4972"/>
                </a:lnTo>
                <a:lnTo>
                  <a:pt x="38873" y="10393"/>
                </a:lnTo>
                <a:lnTo>
                  <a:pt x="40506" y="17066"/>
                </a:lnTo>
                <a:lnTo>
                  <a:pt x="38873" y="23353"/>
                </a:lnTo>
                <a:lnTo>
                  <a:pt x="34455" y="28593"/>
                </a:lnTo>
                <a:lnTo>
                  <a:pt x="27970" y="32181"/>
                </a:lnTo>
                <a:lnTo>
                  <a:pt x="20139" y="33511"/>
                </a:lnTo>
                <a:lnTo>
                  <a:pt x="12343" y="32181"/>
                </a:lnTo>
                <a:lnTo>
                  <a:pt x="5937" y="28593"/>
                </a:lnTo>
                <a:lnTo>
                  <a:pt x="1597" y="23353"/>
                </a:lnTo>
                <a:lnTo>
                  <a:pt x="0" y="17066"/>
                </a:lnTo>
                <a:close/>
              </a:path>
            </a:pathLst>
          </a:custGeom>
          <a:ln w="47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2" name="object 302"/>
          <p:cNvSpPr txBox="1"/>
          <p:nvPr/>
        </p:nvSpPr>
        <p:spPr>
          <a:xfrm>
            <a:off x="15940209" y="10228091"/>
            <a:ext cx="2736850" cy="1565910"/>
          </a:xfrm>
          <a:prstGeom prst="rect">
            <a:avLst/>
          </a:prstGeom>
          <a:ln w="5320">
            <a:solidFill>
              <a:srgbClr val="000000"/>
            </a:solidFill>
          </a:ln>
        </p:spPr>
        <p:txBody>
          <a:bodyPr wrap="square" lIns="0" tIns="42545" rIns="0" bIns="0" rtlCol="0" vert="horz">
            <a:spAutoFit/>
          </a:bodyPr>
          <a:lstStyle/>
          <a:p>
            <a:pPr marL="213360">
              <a:lnSpc>
                <a:spcPct val="100000"/>
              </a:lnSpc>
              <a:spcBef>
                <a:spcPts val="335"/>
              </a:spcBef>
            </a:pPr>
            <a:r>
              <a:rPr dirty="0" sz="450" spc="75" i="1">
                <a:latin typeface="Arial"/>
                <a:cs typeface="Arial"/>
              </a:rPr>
              <a:t>y</a:t>
            </a:r>
            <a:r>
              <a:rPr dirty="0" sz="450" spc="10" i="1">
                <a:latin typeface="Arial"/>
                <a:cs typeface="Arial"/>
              </a:rPr>
              <a:t> </a:t>
            </a:r>
            <a:r>
              <a:rPr dirty="0" sz="450" spc="85" i="1">
                <a:latin typeface="Arial"/>
                <a:cs typeface="Arial"/>
              </a:rPr>
              <a:t>=</a:t>
            </a:r>
            <a:r>
              <a:rPr dirty="0" sz="450" spc="45" i="1">
                <a:latin typeface="Arial"/>
                <a:cs typeface="Arial"/>
              </a:rPr>
              <a:t> </a:t>
            </a:r>
            <a:r>
              <a:rPr dirty="0" sz="450" spc="60" i="1">
                <a:latin typeface="Arial"/>
                <a:cs typeface="Arial"/>
              </a:rPr>
              <a:t>0.8032x</a:t>
            </a:r>
            <a:r>
              <a:rPr dirty="0" sz="450" spc="10" i="1">
                <a:latin typeface="Arial"/>
                <a:cs typeface="Arial"/>
              </a:rPr>
              <a:t> </a:t>
            </a:r>
            <a:r>
              <a:rPr dirty="0" sz="450" spc="85" i="1">
                <a:latin typeface="Arial"/>
                <a:cs typeface="Arial"/>
              </a:rPr>
              <a:t>+</a:t>
            </a:r>
            <a:r>
              <a:rPr dirty="0" sz="450" spc="45" i="1">
                <a:latin typeface="Arial"/>
                <a:cs typeface="Arial"/>
              </a:rPr>
              <a:t> </a:t>
            </a:r>
            <a:r>
              <a:rPr dirty="0" sz="450" spc="60" i="1">
                <a:latin typeface="Arial"/>
                <a:cs typeface="Arial"/>
              </a:rPr>
              <a:t>2.7481</a:t>
            </a:r>
            <a:endParaRPr sz="450">
              <a:latin typeface="Arial"/>
              <a:cs typeface="Arial"/>
            </a:endParaRPr>
          </a:p>
          <a:p>
            <a:pPr marL="213360">
              <a:lnSpc>
                <a:spcPct val="100000"/>
              </a:lnSpc>
              <a:spcBef>
                <a:spcPts val="140"/>
              </a:spcBef>
            </a:pPr>
            <a:r>
              <a:rPr dirty="0" sz="450" spc="60">
                <a:latin typeface="Arial"/>
                <a:cs typeface="Arial"/>
              </a:rPr>
              <a:t>R</a:t>
            </a:r>
            <a:r>
              <a:rPr dirty="0" baseline="46296" sz="450" spc="89">
                <a:latin typeface="Arial"/>
                <a:cs typeface="Arial"/>
              </a:rPr>
              <a:t>2 </a:t>
            </a:r>
            <a:r>
              <a:rPr dirty="0" sz="450" spc="85">
                <a:latin typeface="Arial"/>
                <a:cs typeface="Arial"/>
              </a:rPr>
              <a:t>=</a:t>
            </a:r>
            <a:r>
              <a:rPr dirty="0" sz="450" spc="40">
                <a:latin typeface="Arial"/>
                <a:cs typeface="Arial"/>
              </a:rPr>
              <a:t> </a:t>
            </a:r>
            <a:r>
              <a:rPr dirty="0" sz="450" spc="60">
                <a:latin typeface="Arial"/>
                <a:cs typeface="Arial"/>
              </a:rPr>
              <a:t>0.9644</a:t>
            </a:r>
            <a:endParaRPr sz="450">
              <a:latin typeface="Arial"/>
              <a:cs typeface="Arial"/>
            </a:endParaRPr>
          </a:p>
        </p:txBody>
      </p:sp>
      <p:sp>
        <p:nvSpPr>
          <p:cNvPr id="303" name="object 303"/>
          <p:cNvSpPr/>
          <p:nvPr/>
        </p:nvSpPr>
        <p:spPr>
          <a:xfrm>
            <a:off x="10289232" y="6589259"/>
            <a:ext cx="4130675" cy="2934335"/>
          </a:xfrm>
          <a:custGeom>
            <a:avLst/>
            <a:gdLst/>
            <a:ahLst/>
            <a:cxnLst/>
            <a:rect l="l" t="t" r="r" b="b"/>
            <a:pathLst>
              <a:path w="4130675" h="2934334">
                <a:moveTo>
                  <a:pt x="0" y="2933925"/>
                </a:moveTo>
                <a:lnTo>
                  <a:pt x="4130571" y="2933926"/>
                </a:lnTo>
                <a:lnTo>
                  <a:pt x="4130571" y="0"/>
                </a:lnTo>
                <a:lnTo>
                  <a:pt x="0" y="0"/>
                </a:lnTo>
                <a:lnTo>
                  <a:pt x="0" y="29339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4" name="object 304"/>
          <p:cNvSpPr/>
          <p:nvPr/>
        </p:nvSpPr>
        <p:spPr>
          <a:xfrm>
            <a:off x="10743059" y="6871238"/>
            <a:ext cx="3356610" cy="1828164"/>
          </a:xfrm>
          <a:custGeom>
            <a:avLst/>
            <a:gdLst/>
            <a:ahLst/>
            <a:cxnLst/>
            <a:rect l="l" t="t" r="r" b="b"/>
            <a:pathLst>
              <a:path w="3356609" h="1828165">
                <a:moveTo>
                  <a:pt x="0" y="1827582"/>
                </a:moveTo>
                <a:lnTo>
                  <a:pt x="3356363" y="1827582"/>
                </a:lnTo>
                <a:lnTo>
                  <a:pt x="3356362" y="0"/>
                </a:lnTo>
                <a:lnTo>
                  <a:pt x="0" y="0"/>
                </a:lnTo>
                <a:lnTo>
                  <a:pt x="0" y="18275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5" name="object 305"/>
          <p:cNvSpPr/>
          <p:nvPr/>
        </p:nvSpPr>
        <p:spPr>
          <a:xfrm>
            <a:off x="11078770" y="6871238"/>
            <a:ext cx="0" cy="1828164"/>
          </a:xfrm>
          <a:custGeom>
            <a:avLst/>
            <a:gdLst/>
            <a:ahLst/>
            <a:cxnLst/>
            <a:rect l="l" t="t" r="r" b="b"/>
            <a:pathLst>
              <a:path w="0" h="1828165">
                <a:moveTo>
                  <a:pt x="0" y="1827582"/>
                </a:moveTo>
                <a:lnTo>
                  <a:pt x="0" y="0"/>
                </a:lnTo>
              </a:path>
            </a:pathLst>
          </a:custGeom>
          <a:ln w="16773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6" name="object 306"/>
          <p:cNvSpPr/>
          <p:nvPr/>
        </p:nvSpPr>
        <p:spPr>
          <a:xfrm>
            <a:off x="11414201" y="6871238"/>
            <a:ext cx="0" cy="1828164"/>
          </a:xfrm>
          <a:custGeom>
            <a:avLst/>
            <a:gdLst/>
            <a:ahLst/>
            <a:cxnLst/>
            <a:rect l="l" t="t" r="r" b="b"/>
            <a:pathLst>
              <a:path w="0" h="1828165">
                <a:moveTo>
                  <a:pt x="0" y="1827582"/>
                </a:moveTo>
                <a:lnTo>
                  <a:pt x="0" y="0"/>
                </a:lnTo>
              </a:path>
            </a:pathLst>
          </a:custGeom>
          <a:ln w="16773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7" name="object 307"/>
          <p:cNvSpPr/>
          <p:nvPr/>
        </p:nvSpPr>
        <p:spPr>
          <a:xfrm>
            <a:off x="11749958" y="6871238"/>
            <a:ext cx="0" cy="1828164"/>
          </a:xfrm>
          <a:custGeom>
            <a:avLst/>
            <a:gdLst/>
            <a:ahLst/>
            <a:cxnLst/>
            <a:rect l="l" t="t" r="r" b="b"/>
            <a:pathLst>
              <a:path w="0" h="1828165">
                <a:moveTo>
                  <a:pt x="0" y="1827582"/>
                </a:moveTo>
                <a:lnTo>
                  <a:pt x="0" y="0"/>
                </a:lnTo>
              </a:path>
            </a:pathLst>
          </a:custGeom>
          <a:ln w="16773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8" name="object 308"/>
          <p:cNvSpPr/>
          <p:nvPr/>
        </p:nvSpPr>
        <p:spPr>
          <a:xfrm>
            <a:off x="12085716" y="6871238"/>
            <a:ext cx="0" cy="1828164"/>
          </a:xfrm>
          <a:custGeom>
            <a:avLst/>
            <a:gdLst/>
            <a:ahLst/>
            <a:cxnLst/>
            <a:rect l="l" t="t" r="r" b="b"/>
            <a:pathLst>
              <a:path w="0" h="1828165">
                <a:moveTo>
                  <a:pt x="0" y="1827582"/>
                </a:moveTo>
                <a:lnTo>
                  <a:pt x="0" y="0"/>
                </a:lnTo>
              </a:path>
            </a:pathLst>
          </a:custGeom>
          <a:ln w="16773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9" name="object 309"/>
          <p:cNvSpPr/>
          <p:nvPr/>
        </p:nvSpPr>
        <p:spPr>
          <a:xfrm>
            <a:off x="12421380" y="6871239"/>
            <a:ext cx="0" cy="1828164"/>
          </a:xfrm>
          <a:custGeom>
            <a:avLst/>
            <a:gdLst/>
            <a:ahLst/>
            <a:cxnLst/>
            <a:rect l="l" t="t" r="r" b="b"/>
            <a:pathLst>
              <a:path w="0" h="1828165">
                <a:moveTo>
                  <a:pt x="0" y="1827582"/>
                </a:moveTo>
                <a:lnTo>
                  <a:pt x="0" y="0"/>
                </a:lnTo>
              </a:path>
            </a:pathLst>
          </a:custGeom>
          <a:ln w="16773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0" name="object 310"/>
          <p:cNvSpPr/>
          <p:nvPr/>
        </p:nvSpPr>
        <p:spPr>
          <a:xfrm>
            <a:off x="12756858" y="6871239"/>
            <a:ext cx="0" cy="1828164"/>
          </a:xfrm>
          <a:custGeom>
            <a:avLst/>
            <a:gdLst/>
            <a:ahLst/>
            <a:cxnLst/>
            <a:rect l="l" t="t" r="r" b="b"/>
            <a:pathLst>
              <a:path w="0" h="1828165">
                <a:moveTo>
                  <a:pt x="0" y="1827582"/>
                </a:moveTo>
                <a:lnTo>
                  <a:pt x="0" y="0"/>
                </a:lnTo>
              </a:path>
            </a:pathLst>
          </a:custGeom>
          <a:ln w="16773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1" name="object 311"/>
          <p:cNvSpPr/>
          <p:nvPr/>
        </p:nvSpPr>
        <p:spPr>
          <a:xfrm>
            <a:off x="13092616" y="6871239"/>
            <a:ext cx="0" cy="1828164"/>
          </a:xfrm>
          <a:custGeom>
            <a:avLst/>
            <a:gdLst/>
            <a:ahLst/>
            <a:cxnLst/>
            <a:rect l="l" t="t" r="r" b="b"/>
            <a:pathLst>
              <a:path w="0" h="1828165">
                <a:moveTo>
                  <a:pt x="0" y="1827582"/>
                </a:moveTo>
                <a:lnTo>
                  <a:pt x="0" y="0"/>
                </a:lnTo>
              </a:path>
            </a:pathLst>
          </a:custGeom>
          <a:ln w="16773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2" name="object 312"/>
          <p:cNvSpPr/>
          <p:nvPr/>
        </p:nvSpPr>
        <p:spPr>
          <a:xfrm>
            <a:off x="13428279" y="6871239"/>
            <a:ext cx="0" cy="1828164"/>
          </a:xfrm>
          <a:custGeom>
            <a:avLst/>
            <a:gdLst/>
            <a:ahLst/>
            <a:cxnLst/>
            <a:rect l="l" t="t" r="r" b="b"/>
            <a:pathLst>
              <a:path w="0" h="1828165">
                <a:moveTo>
                  <a:pt x="0" y="1827582"/>
                </a:moveTo>
                <a:lnTo>
                  <a:pt x="0" y="0"/>
                </a:lnTo>
              </a:path>
            </a:pathLst>
          </a:custGeom>
          <a:ln w="16773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3" name="object 313"/>
          <p:cNvSpPr/>
          <p:nvPr/>
        </p:nvSpPr>
        <p:spPr>
          <a:xfrm>
            <a:off x="13763758" y="6871239"/>
            <a:ext cx="0" cy="1828164"/>
          </a:xfrm>
          <a:custGeom>
            <a:avLst/>
            <a:gdLst/>
            <a:ahLst/>
            <a:cxnLst/>
            <a:rect l="l" t="t" r="r" b="b"/>
            <a:pathLst>
              <a:path w="0" h="1828165">
                <a:moveTo>
                  <a:pt x="0" y="1827582"/>
                </a:moveTo>
                <a:lnTo>
                  <a:pt x="0" y="0"/>
                </a:lnTo>
              </a:path>
            </a:pathLst>
          </a:custGeom>
          <a:ln w="16773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4" name="object 314"/>
          <p:cNvSpPr txBox="1"/>
          <p:nvPr/>
        </p:nvSpPr>
        <p:spPr>
          <a:xfrm>
            <a:off x="11707093" y="8935706"/>
            <a:ext cx="1439545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650" spc="140" b="1">
                <a:latin typeface="Arial"/>
                <a:cs typeface="Arial"/>
              </a:rPr>
              <a:t>Days</a:t>
            </a:r>
            <a:r>
              <a:rPr dirty="0" sz="650" spc="-90" b="1">
                <a:latin typeface="Arial"/>
                <a:cs typeface="Arial"/>
              </a:rPr>
              <a:t> </a:t>
            </a:r>
            <a:r>
              <a:rPr dirty="0" sz="650" spc="90" b="1">
                <a:latin typeface="Arial"/>
                <a:cs typeface="Arial"/>
              </a:rPr>
              <a:t>After </a:t>
            </a:r>
            <a:r>
              <a:rPr dirty="0" sz="650" spc="70" b="1">
                <a:latin typeface="Arial"/>
                <a:cs typeface="Arial"/>
              </a:rPr>
              <a:t>Initial </a:t>
            </a:r>
            <a:r>
              <a:rPr dirty="0" sz="650" spc="114" b="1">
                <a:latin typeface="Arial"/>
                <a:cs typeface="Arial"/>
              </a:rPr>
              <a:t>Treatment</a:t>
            </a:r>
            <a:endParaRPr sz="650">
              <a:latin typeface="Arial"/>
              <a:cs typeface="Arial"/>
            </a:endParaRPr>
          </a:p>
        </p:txBody>
      </p:sp>
      <p:sp>
        <p:nvSpPr>
          <p:cNvPr id="315" name="object 315"/>
          <p:cNvSpPr/>
          <p:nvPr/>
        </p:nvSpPr>
        <p:spPr>
          <a:xfrm>
            <a:off x="10743059" y="8698820"/>
            <a:ext cx="3356610" cy="0"/>
          </a:xfrm>
          <a:custGeom>
            <a:avLst/>
            <a:gdLst/>
            <a:ahLst/>
            <a:cxnLst/>
            <a:rect l="l" t="t" r="r" b="b"/>
            <a:pathLst>
              <a:path w="3356609" h="0">
                <a:moveTo>
                  <a:pt x="0" y="0"/>
                </a:moveTo>
                <a:lnTo>
                  <a:pt x="3356455" y="0"/>
                </a:lnTo>
              </a:path>
            </a:pathLst>
          </a:custGeom>
          <a:ln w="50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6" name="object 316"/>
          <p:cNvSpPr/>
          <p:nvPr/>
        </p:nvSpPr>
        <p:spPr>
          <a:xfrm>
            <a:off x="11078771" y="8698820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0" y="26079"/>
                </a:moveTo>
                <a:lnTo>
                  <a:pt x="0" y="0"/>
                </a:lnTo>
              </a:path>
            </a:pathLst>
          </a:custGeom>
          <a:ln w="65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7" name="object 317"/>
          <p:cNvSpPr/>
          <p:nvPr/>
        </p:nvSpPr>
        <p:spPr>
          <a:xfrm>
            <a:off x="11414201" y="8698820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0" y="26079"/>
                </a:moveTo>
                <a:lnTo>
                  <a:pt x="0" y="0"/>
                </a:lnTo>
              </a:path>
            </a:pathLst>
          </a:custGeom>
          <a:ln w="65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8" name="object 318"/>
          <p:cNvSpPr/>
          <p:nvPr/>
        </p:nvSpPr>
        <p:spPr>
          <a:xfrm>
            <a:off x="11749959" y="8698820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0" y="26079"/>
                </a:moveTo>
                <a:lnTo>
                  <a:pt x="0" y="0"/>
                </a:lnTo>
              </a:path>
            </a:pathLst>
          </a:custGeom>
          <a:ln w="65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9" name="object 319"/>
          <p:cNvSpPr/>
          <p:nvPr/>
        </p:nvSpPr>
        <p:spPr>
          <a:xfrm>
            <a:off x="12085716" y="8698820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0" y="26079"/>
                </a:moveTo>
                <a:lnTo>
                  <a:pt x="0" y="0"/>
                </a:lnTo>
              </a:path>
            </a:pathLst>
          </a:custGeom>
          <a:ln w="65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0" name="object 320"/>
          <p:cNvSpPr/>
          <p:nvPr/>
        </p:nvSpPr>
        <p:spPr>
          <a:xfrm>
            <a:off x="12421381" y="8698820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0" y="26079"/>
                </a:moveTo>
                <a:lnTo>
                  <a:pt x="0" y="0"/>
                </a:lnTo>
              </a:path>
            </a:pathLst>
          </a:custGeom>
          <a:ln w="65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1" name="object 321"/>
          <p:cNvSpPr/>
          <p:nvPr/>
        </p:nvSpPr>
        <p:spPr>
          <a:xfrm>
            <a:off x="12756859" y="8698820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0" y="26079"/>
                </a:moveTo>
                <a:lnTo>
                  <a:pt x="0" y="0"/>
                </a:lnTo>
              </a:path>
            </a:pathLst>
          </a:custGeom>
          <a:ln w="65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2" name="object 322"/>
          <p:cNvSpPr/>
          <p:nvPr/>
        </p:nvSpPr>
        <p:spPr>
          <a:xfrm>
            <a:off x="13092616" y="8698821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0" y="26079"/>
                </a:moveTo>
                <a:lnTo>
                  <a:pt x="0" y="0"/>
                </a:lnTo>
              </a:path>
            </a:pathLst>
          </a:custGeom>
          <a:ln w="65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3" name="object 323"/>
          <p:cNvSpPr/>
          <p:nvPr/>
        </p:nvSpPr>
        <p:spPr>
          <a:xfrm>
            <a:off x="13428281" y="8698821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0" y="26079"/>
                </a:moveTo>
                <a:lnTo>
                  <a:pt x="0" y="0"/>
                </a:lnTo>
              </a:path>
            </a:pathLst>
          </a:custGeom>
          <a:ln w="65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4" name="object 324"/>
          <p:cNvSpPr/>
          <p:nvPr/>
        </p:nvSpPr>
        <p:spPr>
          <a:xfrm>
            <a:off x="13763758" y="8698821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70">
                <a:moveTo>
                  <a:pt x="0" y="26079"/>
                </a:moveTo>
                <a:lnTo>
                  <a:pt x="0" y="0"/>
                </a:lnTo>
              </a:path>
            </a:pathLst>
          </a:custGeom>
          <a:ln w="65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5" name="object 325"/>
          <p:cNvSpPr txBox="1"/>
          <p:nvPr/>
        </p:nvSpPr>
        <p:spPr>
          <a:xfrm>
            <a:off x="11047086" y="8767096"/>
            <a:ext cx="75565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650" spc="125" b="1">
                <a:latin typeface="Arial"/>
                <a:cs typeface="Arial"/>
              </a:rPr>
              <a:t>0</a:t>
            </a:r>
            <a:endParaRPr sz="650">
              <a:latin typeface="Arial"/>
              <a:cs typeface="Arial"/>
            </a:endParaRPr>
          </a:p>
        </p:txBody>
      </p:sp>
      <p:sp>
        <p:nvSpPr>
          <p:cNvPr id="326" name="object 326"/>
          <p:cNvSpPr txBox="1"/>
          <p:nvPr/>
        </p:nvSpPr>
        <p:spPr>
          <a:xfrm>
            <a:off x="11382797" y="8767096"/>
            <a:ext cx="2480310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  <a:tabLst>
                <a:tab pos="303530" algn="l"/>
                <a:tab pos="639445" algn="l"/>
                <a:tab pos="954405" algn="l"/>
                <a:tab pos="1289685" algn="l"/>
                <a:tab pos="1625600" algn="l"/>
                <a:tab pos="1961514" algn="l"/>
                <a:tab pos="2296795" algn="l"/>
              </a:tabLst>
            </a:pPr>
            <a:r>
              <a:rPr dirty="0" sz="650" spc="125" b="1">
                <a:latin typeface="Arial"/>
                <a:cs typeface="Arial"/>
              </a:rPr>
              <a:t>7</a:t>
            </a:r>
            <a:r>
              <a:rPr dirty="0" sz="650" spc="125" b="1">
                <a:latin typeface="Arial"/>
                <a:cs typeface="Arial"/>
              </a:rPr>
              <a:t>	</a:t>
            </a:r>
            <a:r>
              <a:rPr dirty="0" sz="650" spc="125" b="1">
                <a:latin typeface="Arial"/>
                <a:cs typeface="Arial"/>
              </a:rPr>
              <a:t>14</a:t>
            </a:r>
            <a:r>
              <a:rPr dirty="0" sz="650" spc="125" b="1">
                <a:latin typeface="Arial"/>
                <a:cs typeface="Arial"/>
              </a:rPr>
              <a:t>	</a:t>
            </a:r>
            <a:r>
              <a:rPr dirty="0" sz="650" spc="125" b="1">
                <a:latin typeface="Arial"/>
                <a:cs typeface="Arial"/>
              </a:rPr>
              <a:t>21</a:t>
            </a:r>
            <a:r>
              <a:rPr dirty="0" sz="650" spc="125" b="1">
                <a:latin typeface="Arial"/>
                <a:cs typeface="Arial"/>
              </a:rPr>
              <a:t>	</a:t>
            </a:r>
            <a:r>
              <a:rPr dirty="0" sz="650" spc="114" b="1">
                <a:latin typeface="Arial"/>
                <a:cs typeface="Arial"/>
              </a:rPr>
              <a:t>28*</a:t>
            </a:r>
            <a:r>
              <a:rPr dirty="0" sz="650" spc="114" b="1">
                <a:latin typeface="Arial"/>
                <a:cs typeface="Arial"/>
              </a:rPr>
              <a:t>	</a:t>
            </a:r>
            <a:r>
              <a:rPr dirty="0" sz="650" spc="114" b="1">
                <a:latin typeface="Arial"/>
                <a:cs typeface="Arial"/>
              </a:rPr>
              <a:t>35*</a:t>
            </a:r>
            <a:r>
              <a:rPr dirty="0" sz="650" spc="114" b="1">
                <a:latin typeface="Arial"/>
                <a:cs typeface="Arial"/>
              </a:rPr>
              <a:t>	</a:t>
            </a:r>
            <a:r>
              <a:rPr dirty="0" sz="650" spc="114" b="1">
                <a:latin typeface="Arial"/>
                <a:cs typeface="Arial"/>
              </a:rPr>
              <a:t>42*</a:t>
            </a:r>
            <a:r>
              <a:rPr dirty="0" sz="650" spc="114" b="1">
                <a:latin typeface="Arial"/>
                <a:cs typeface="Arial"/>
              </a:rPr>
              <a:t>	</a:t>
            </a:r>
            <a:r>
              <a:rPr dirty="0" sz="650" spc="114" b="1">
                <a:latin typeface="Arial"/>
                <a:cs typeface="Arial"/>
              </a:rPr>
              <a:t>49*</a:t>
            </a:r>
            <a:r>
              <a:rPr dirty="0" sz="650" spc="114" b="1">
                <a:latin typeface="Arial"/>
                <a:cs typeface="Arial"/>
              </a:rPr>
              <a:t>	</a:t>
            </a:r>
            <a:r>
              <a:rPr dirty="0" sz="650" spc="114" b="1">
                <a:latin typeface="Arial"/>
                <a:cs typeface="Arial"/>
              </a:rPr>
              <a:t>56*</a:t>
            </a:r>
            <a:endParaRPr sz="650">
              <a:latin typeface="Arial"/>
              <a:cs typeface="Arial"/>
            </a:endParaRPr>
          </a:p>
        </p:txBody>
      </p:sp>
      <p:sp>
        <p:nvSpPr>
          <p:cNvPr id="327" name="object 327"/>
          <p:cNvSpPr/>
          <p:nvPr/>
        </p:nvSpPr>
        <p:spPr>
          <a:xfrm>
            <a:off x="10743059" y="6871238"/>
            <a:ext cx="3356610" cy="0"/>
          </a:xfrm>
          <a:custGeom>
            <a:avLst/>
            <a:gdLst/>
            <a:ahLst/>
            <a:cxnLst/>
            <a:rect l="l" t="t" r="r" b="b"/>
            <a:pathLst>
              <a:path w="3356609" h="0">
                <a:moveTo>
                  <a:pt x="0" y="0"/>
                </a:moveTo>
                <a:lnTo>
                  <a:pt x="3356455" y="0"/>
                </a:lnTo>
              </a:path>
            </a:pathLst>
          </a:custGeom>
          <a:ln w="50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8" name="object 328"/>
          <p:cNvSpPr txBox="1"/>
          <p:nvPr/>
        </p:nvSpPr>
        <p:spPr>
          <a:xfrm>
            <a:off x="10299961" y="7313931"/>
            <a:ext cx="151130" cy="944244"/>
          </a:xfrm>
          <a:prstGeom prst="rect">
            <a:avLst/>
          </a:prstGeom>
        </p:spPr>
        <p:txBody>
          <a:bodyPr wrap="square" lIns="0" tIns="571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850" spc="10" b="1">
                <a:latin typeface="Arial"/>
                <a:cs typeface="Arial"/>
              </a:rPr>
              <a:t>P</a:t>
            </a:r>
            <a:r>
              <a:rPr dirty="0" sz="850" spc="5" b="1">
                <a:latin typeface="Arial"/>
                <a:cs typeface="Arial"/>
              </a:rPr>
              <a:t>o</a:t>
            </a:r>
            <a:r>
              <a:rPr dirty="0" sz="850" b="1">
                <a:latin typeface="Arial"/>
                <a:cs typeface="Arial"/>
              </a:rPr>
              <a:t>t</a:t>
            </a:r>
            <a:r>
              <a:rPr dirty="0" sz="850" spc="-80" b="1">
                <a:latin typeface="Arial"/>
                <a:cs typeface="Arial"/>
              </a:rPr>
              <a:t> </a:t>
            </a:r>
            <a:r>
              <a:rPr dirty="0" sz="850" spc="10" b="1">
                <a:latin typeface="Arial"/>
                <a:cs typeface="Arial"/>
              </a:rPr>
              <a:t>P</a:t>
            </a:r>
            <a:r>
              <a:rPr dirty="0" sz="850" b="1">
                <a:latin typeface="Arial"/>
                <a:cs typeface="Arial"/>
              </a:rPr>
              <a:t>e</a:t>
            </a:r>
            <a:r>
              <a:rPr dirty="0" sz="850" spc="-15" b="1">
                <a:latin typeface="Arial"/>
                <a:cs typeface="Arial"/>
              </a:rPr>
              <a:t>r</a:t>
            </a:r>
            <a:r>
              <a:rPr dirty="0" sz="850" b="1">
                <a:latin typeface="Arial"/>
                <a:cs typeface="Arial"/>
              </a:rPr>
              <a:t>ce</a:t>
            </a:r>
            <a:r>
              <a:rPr dirty="0" sz="850" spc="5" b="1">
                <a:latin typeface="Arial"/>
                <a:cs typeface="Arial"/>
              </a:rPr>
              <a:t>n</a:t>
            </a:r>
            <a:r>
              <a:rPr dirty="0" sz="850" b="1">
                <a:latin typeface="Arial"/>
                <a:cs typeface="Arial"/>
              </a:rPr>
              <a:t>t</a:t>
            </a:r>
            <a:r>
              <a:rPr dirty="0" sz="850" spc="-80" b="1">
                <a:latin typeface="Arial"/>
                <a:cs typeface="Arial"/>
              </a:rPr>
              <a:t> </a:t>
            </a:r>
            <a:r>
              <a:rPr dirty="0" sz="850" spc="15" b="1">
                <a:latin typeface="Arial"/>
                <a:cs typeface="Arial"/>
              </a:rPr>
              <a:t>C</a:t>
            </a:r>
            <a:r>
              <a:rPr dirty="0" sz="850" spc="5" b="1">
                <a:latin typeface="Arial"/>
                <a:cs typeface="Arial"/>
              </a:rPr>
              <a:t>o</a:t>
            </a:r>
            <a:r>
              <a:rPr dirty="0" sz="850" b="1">
                <a:latin typeface="Arial"/>
                <a:cs typeface="Arial"/>
              </a:rPr>
              <a:t>ve</a:t>
            </a:r>
            <a:r>
              <a:rPr dirty="0" sz="850" b="1">
                <a:latin typeface="Arial"/>
                <a:cs typeface="Arial"/>
              </a:rPr>
              <a:t>r</a:t>
            </a:r>
            <a:r>
              <a:rPr dirty="0" sz="850" spc="-80" b="1">
                <a:latin typeface="Arial"/>
                <a:cs typeface="Arial"/>
              </a:rPr>
              <a:t> </a:t>
            </a:r>
            <a:r>
              <a:rPr dirty="0" sz="850" spc="-20" b="1">
                <a:latin typeface="Arial"/>
                <a:cs typeface="Arial"/>
              </a:rPr>
              <a:t>(</a:t>
            </a:r>
            <a:r>
              <a:rPr dirty="0" sz="850" spc="75" b="1">
                <a:latin typeface="Arial"/>
                <a:cs typeface="Arial"/>
              </a:rPr>
              <a:t>%</a:t>
            </a:r>
            <a:r>
              <a:rPr dirty="0" sz="850" b="1">
                <a:latin typeface="Arial"/>
                <a:cs typeface="Arial"/>
              </a:rPr>
              <a:t>)</a:t>
            </a:r>
            <a:endParaRPr sz="850">
              <a:latin typeface="Arial"/>
              <a:cs typeface="Arial"/>
            </a:endParaRPr>
          </a:p>
        </p:txBody>
      </p:sp>
      <p:sp>
        <p:nvSpPr>
          <p:cNvPr id="329" name="object 329"/>
          <p:cNvSpPr/>
          <p:nvPr/>
        </p:nvSpPr>
        <p:spPr>
          <a:xfrm>
            <a:off x="10743059" y="6871238"/>
            <a:ext cx="0" cy="1828164"/>
          </a:xfrm>
          <a:custGeom>
            <a:avLst/>
            <a:gdLst/>
            <a:ahLst/>
            <a:cxnLst/>
            <a:rect l="l" t="t" r="r" b="b"/>
            <a:pathLst>
              <a:path w="0" h="1828165">
                <a:moveTo>
                  <a:pt x="0" y="1827582"/>
                </a:moveTo>
                <a:lnTo>
                  <a:pt x="0" y="0"/>
                </a:lnTo>
              </a:path>
            </a:pathLst>
          </a:custGeom>
          <a:ln w="65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0" name="object 330"/>
          <p:cNvSpPr/>
          <p:nvPr/>
        </p:nvSpPr>
        <p:spPr>
          <a:xfrm>
            <a:off x="10709512" y="8698820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 h="0">
                <a:moveTo>
                  <a:pt x="0" y="0"/>
                </a:moveTo>
                <a:lnTo>
                  <a:pt x="33547" y="0"/>
                </a:lnTo>
              </a:path>
            </a:pathLst>
          </a:custGeom>
          <a:ln w="50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1" name="object 331"/>
          <p:cNvSpPr/>
          <p:nvPr/>
        </p:nvSpPr>
        <p:spPr>
          <a:xfrm>
            <a:off x="10709512" y="8393837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 h="0">
                <a:moveTo>
                  <a:pt x="0" y="0"/>
                </a:moveTo>
                <a:lnTo>
                  <a:pt x="33547" y="0"/>
                </a:lnTo>
              </a:path>
            </a:pathLst>
          </a:custGeom>
          <a:ln w="50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2" name="object 332"/>
          <p:cNvSpPr/>
          <p:nvPr/>
        </p:nvSpPr>
        <p:spPr>
          <a:xfrm>
            <a:off x="10709512" y="8089361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 h="0">
                <a:moveTo>
                  <a:pt x="0" y="0"/>
                </a:moveTo>
                <a:lnTo>
                  <a:pt x="33547" y="0"/>
                </a:lnTo>
              </a:path>
            </a:pathLst>
          </a:custGeom>
          <a:ln w="50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3" name="object 333"/>
          <p:cNvSpPr/>
          <p:nvPr/>
        </p:nvSpPr>
        <p:spPr>
          <a:xfrm>
            <a:off x="10709512" y="7784957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 h="0">
                <a:moveTo>
                  <a:pt x="0" y="0"/>
                </a:moveTo>
                <a:lnTo>
                  <a:pt x="33547" y="0"/>
                </a:lnTo>
              </a:path>
            </a:pathLst>
          </a:custGeom>
          <a:ln w="50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4" name="object 334"/>
          <p:cNvSpPr/>
          <p:nvPr/>
        </p:nvSpPr>
        <p:spPr>
          <a:xfrm>
            <a:off x="10709512" y="7480481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 h="0">
                <a:moveTo>
                  <a:pt x="0" y="0"/>
                </a:moveTo>
                <a:lnTo>
                  <a:pt x="33547" y="0"/>
                </a:lnTo>
              </a:path>
            </a:pathLst>
          </a:custGeom>
          <a:ln w="50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5" name="object 335"/>
          <p:cNvSpPr/>
          <p:nvPr/>
        </p:nvSpPr>
        <p:spPr>
          <a:xfrm>
            <a:off x="10709512" y="7176222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 h="0">
                <a:moveTo>
                  <a:pt x="0" y="0"/>
                </a:moveTo>
                <a:lnTo>
                  <a:pt x="33547" y="0"/>
                </a:lnTo>
              </a:path>
            </a:pathLst>
          </a:custGeom>
          <a:ln w="50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6" name="object 336"/>
          <p:cNvSpPr/>
          <p:nvPr/>
        </p:nvSpPr>
        <p:spPr>
          <a:xfrm>
            <a:off x="10709511" y="6871238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 h="0">
                <a:moveTo>
                  <a:pt x="0" y="0"/>
                </a:moveTo>
                <a:lnTo>
                  <a:pt x="33547" y="0"/>
                </a:lnTo>
              </a:path>
            </a:pathLst>
          </a:custGeom>
          <a:ln w="50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7" name="object 337"/>
          <p:cNvSpPr txBox="1"/>
          <p:nvPr/>
        </p:nvSpPr>
        <p:spPr>
          <a:xfrm>
            <a:off x="10527561" y="6818390"/>
            <a:ext cx="139065" cy="19291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650" spc="125" b="1">
                <a:latin typeface="Arial"/>
                <a:cs typeface="Arial"/>
              </a:rPr>
              <a:t>40</a:t>
            </a:r>
            <a:endParaRPr sz="6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dirty="0" sz="650" spc="125" b="1">
                <a:latin typeface="Arial"/>
                <a:cs typeface="Arial"/>
              </a:rPr>
              <a:t>35</a:t>
            </a:r>
            <a:endParaRPr sz="6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dirty="0" sz="650" spc="125" b="1">
                <a:latin typeface="Arial"/>
                <a:cs typeface="Arial"/>
              </a:rPr>
              <a:t>30</a:t>
            </a:r>
            <a:endParaRPr sz="6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dirty="0" sz="650" spc="125" b="1">
                <a:latin typeface="Arial"/>
                <a:cs typeface="Arial"/>
              </a:rPr>
              <a:t>25</a:t>
            </a:r>
            <a:endParaRPr sz="6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dirty="0" sz="650" spc="125" b="1">
                <a:latin typeface="Arial"/>
                <a:cs typeface="Arial"/>
              </a:rPr>
              <a:t>20</a:t>
            </a:r>
            <a:endParaRPr sz="6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dirty="0" sz="650" spc="125" b="1">
                <a:latin typeface="Arial"/>
                <a:cs typeface="Arial"/>
              </a:rPr>
              <a:t>15</a:t>
            </a:r>
            <a:endParaRPr sz="6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dirty="0" sz="650" spc="125" b="1">
                <a:latin typeface="Arial"/>
                <a:cs typeface="Arial"/>
              </a:rPr>
              <a:t>10</a:t>
            </a:r>
            <a:endParaRPr sz="650">
              <a:latin typeface="Arial"/>
              <a:cs typeface="Arial"/>
            </a:endParaRPr>
          </a:p>
        </p:txBody>
      </p:sp>
      <p:sp>
        <p:nvSpPr>
          <p:cNvPr id="338" name="object 338"/>
          <p:cNvSpPr/>
          <p:nvPr/>
        </p:nvSpPr>
        <p:spPr>
          <a:xfrm>
            <a:off x="14099516" y="6871239"/>
            <a:ext cx="0" cy="1828164"/>
          </a:xfrm>
          <a:custGeom>
            <a:avLst/>
            <a:gdLst/>
            <a:ahLst/>
            <a:cxnLst/>
            <a:rect l="l" t="t" r="r" b="b"/>
            <a:pathLst>
              <a:path w="0" h="1828165">
                <a:moveTo>
                  <a:pt x="0" y="1827582"/>
                </a:moveTo>
                <a:lnTo>
                  <a:pt x="0" y="0"/>
                </a:lnTo>
              </a:path>
            </a:pathLst>
          </a:custGeom>
          <a:ln w="65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9" name="object 339"/>
          <p:cNvSpPr/>
          <p:nvPr/>
        </p:nvSpPr>
        <p:spPr>
          <a:xfrm>
            <a:off x="11047683" y="7096035"/>
            <a:ext cx="2741333" cy="1530486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40" name="object 340"/>
          <p:cNvSpPr/>
          <p:nvPr/>
        </p:nvSpPr>
        <p:spPr>
          <a:xfrm>
            <a:off x="10589299" y="9078387"/>
            <a:ext cx="1130935" cy="453390"/>
          </a:xfrm>
          <a:custGeom>
            <a:avLst/>
            <a:gdLst/>
            <a:ahLst/>
            <a:cxnLst/>
            <a:rect l="l" t="t" r="r" b="b"/>
            <a:pathLst>
              <a:path w="1130934" h="453390">
                <a:moveTo>
                  <a:pt x="0" y="453128"/>
                </a:moveTo>
                <a:lnTo>
                  <a:pt x="1130374" y="453128"/>
                </a:lnTo>
                <a:lnTo>
                  <a:pt x="1130373" y="0"/>
                </a:lnTo>
                <a:lnTo>
                  <a:pt x="0" y="0"/>
                </a:lnTo>
                <a:lnTo>
                  <a:pt x="0" y="4531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1" name="object 341"/>
          <p:cNvSpPr/>
          <p:nvPr/>
        </p:nvSpPr>
        <p:spPr>
          <a:xfrm>
            <a:off x="10720461" y="9176543"/>
            <a:ext cx="635" cy="0"/>
          </a:xfrm>
          <a:custGeom>
            <a:avLst/>
            <a:gdLst/>
            <a:ahLst/>
            <a:cxnLst/>
            <a:rect l="l" t="t" r="r" b="b"/>
            <a:pathLst>
              <a:path w="634" h="0">
                <a:moveTo>
                  <a:pt x="232" y="-507"/>
                </a:moveTo>
                <a:lnTo>
                  <a:pt x="232" y="50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2" name="object 342"/>
          <p:cNvSpPr/>
          <p:nvPr/>
        </p:nvSpPr>
        <p:spPr>
          <a:xfrm>
            <a:off x="10656395" y="9173826"/>
            <a:ext cx="60960" cy="0"/>
          </a:xfrm>
          <a:custGeom>
            <a:avLst/>
            <a:gdLst/>
            <a:ahLst/>
            <a:cxnLst/>
            <a:rect l="l" t="t" r="r" b="b"/>
            <a:pathLst>
              <a:path w="60959" h="0">
                <a:moveTo>
                  <a:pt x="0" y="0"/>
                </a:moveTo>
                <a:lnTo>
                  <a:pt x="60572" y="0"/>
                </a:lnTo>
              </a:path>
            </a:pathLst>
          </a:custGeom>
          <a:ln w="2607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3" name="object 343"/>
          <p:cNvSpPr/>
          <p:nvPr/>
        </p:nvSpPr>
        <p:spPr>
          <a:xfrm>
            <a:off x="10834384" y="9176543"/>
            <a:ext cx="1270" cy="0"/>
          </a:xfrm>
          <a:custGeom>
            <a:avLst/>
            <a:gdLst/>
            <a:ahLst/>
            <a:cxnLst/>
            <a:rect l="l" t="t" r="r" b="b"/>
            <a:pathLst>
              <a:path w="1270" h="0">
                <a:moveTo>
                  <a:pt x="0" y="0"/>
                </a:moveTo>
                <a:lnTo>
                  <a:pt x="69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4" name="object 344"/>
          <p:cNvSpPr/>
          <p:nvPr/>
        </p:nvSpPr>
        <p:spPr>
          <a:xfrm>
            <a:off x="10770550" y="9173826"/>
            <a:ext cx="60960" cy="0"/>
          </a:xfrm>
          <a:custGeom>
            <a:avLst/>
            <a:gdLst/>
            <a:ahLst/>
            <a:cxnLst/>
            <a:rect l="l" t="t" r="r" b="b"/>
            <a:pathLst>
              <a:path w="60959" h="0">
                <a:moveTo>
                  <a:pt x="0" y="0"/>
                </a:moveTo>
                <a:lnTo>
                  <a:pt x="60339" y="0"/>
                </a:lnTo>
              </a:path>
            </a:pathLst>
          </a:custGeom>
          <a:ln w="2607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5" name="object 345"/>
          <p:cNvSpPr/>
          <p:nvPr/>
        </p:nvSpPr>
        <p:spPr>
          <a:xfrm>
            <a:off x="10948540" y="9176543"/>
            <a:ext cx="1270" cy="0"/>
          </a:xfrm>
          <a:custGeom>
            <a:avLst/>
            <a:gdLst/>
            <a:ahLst/>
            <a:cxnLst/>
            <a:rect l="l" t="t" r="r" b="b"/>
            <a:pathLst>
              <a:path w="1270" h="0">
                <a:moveTo>
                  <a:pt x="0" y="0"/>
                </a:moveTo>
                <a:lnTo>
                  <a:pt x="69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6" name="object 346"/>
          <p:cNvSpPr/>
          <p:nvPr/>
        </p:nvSpPr>
        <p:spPr>
          <a:xfrm>
            <a:off x="10884706" y="9173826"/>
            <a:ext cx="60960" cy="0"/>
          </a:xfrm>
          <a:custGeom>
            <a:avLst/>
            <a:gdLst/>
            <a:ahLst/>
            <a:cxnLst/>
            <a:rect l="l" t="t" r="r" b="b"/>
            <a:pathLst>
              <a:path w="60959" h="0">
                <a:moveTo>
                  <a:pt x="0" y="0"/>
                </a:moveTo>
                <a:lnTo>
                  <a:pt x="60339" y="0"/>
                </a:lnTo>
              </a:path>
            </a:pathLst>
          </a:custGeom>
          <a:ln w="2607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7" name="object 347"/>
          <p:cNvSpPr/>
          <p:nvPr/>
        </p:nvSpPr>
        <p:spPr>
          <a:xfrm>
            <a:off x="10799439" y="9151370"/>
            <a:ext cx="50800" cy="39370"/>
          </a:xfrm>
          <a:custGeom>
            <a:avLst/>
            <a:gdLst/>
            <a:ahLst/>
            <a:cxnLst/>
            <a:rect l="l" t="t" r="r" b="b"/>
            <a:pathLst>
              <a:path w="50800" h="39370">
                <a:moveTo>
                  <a:pt x="25393" y="0"/>
                </a:moveTo>
                <a:lnTo>
                  <a:pt x="15528" y="1550"/>
                </a:lnTo>
                <a:lnTo>
                  <a:pt x="7455" y="5750"/>
                </a:lnTo>
                <a:lnTo>
                  <a:pt x="2002" y="11919"/>
                </a:lnTo>
                <a:lnTo>
                  <a:pt x="0" y="19378"/>
                </a:lnTo>
                <a:lnTo>
                  <a:pt x="2002" y="26837"/>
                </a:lnTo>
                <a:lnTo>
                  <a:pt x="7455" y="33006"/>
                </a:lnTo>
                <a:lnTo>
                  <a:pt x="15528" y="37206"/>
                </a:lnTo>
                <a:lnTo>
                  <a:pt x="25393" y="38756"/>
                </a:lnTo>
                <a:lnTo>
                  <a:pt x="34989" y="37206"/>
                </a:lnTo>
                <a:lnTo>
                  <a:pt x="42924" y="33006"/>
                </a:lnTo>
                <a:lnTo>
                  <a:pt x="48326" y="26837"/>
                </a:lnTo>
                <a:lnTo>
                  <a:pt x="50321" y="19378"/>
                </a:lnTo>
                <a:lnTo>
                  <a:pt x="48326" y="11919"/>
                </a:lnTo>
                <a:lnTo>
                  <a:pt x="42924" y="5750"/>
                </a:lnTo>
                <a:lnTo>
                  <a:pt x="34989" y="1550"/>
                </a:lnTo>
                <a:lnTo>
                  <a:pt x="2539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8" name="object 348"/>
          <p:cNvSpPr/>
          <p:nvPr/>
        </p:nvSpPr>
        <p:spPr>
          <a:xfrm>
            <a:off x="10799439" y="9151370"/>
            <a:ext cx="50800" cy="39370"/>
          </a:xfrm>
          <a:custGeom>
            <a:avLst/>
            <a:gdLst/>
            <a:ahLst/>
            <a:cxnLst/>
            <a:rect l="l" t="t" r="r" b="b"/>
            <a:pathLst>
              <a:path w="50800" h="39370">
                <a:moveTo>
                  <a:pt x="0" y="19378"/>
                </a:moveTo>
                <a:lnTo>
                  <a:pt x="2002" y="11919"/>
                </a:lnTo>
                <a:lnTo>
                  <a:pt x="7455" y="5750"/>
                </a:lnTo>
                <a:lnTo>
                  <a:pt x="15528" y="1550"/>
                </a:lnTo>
                <a:lnTo>
                  <a:pt x="25393" y="0"/>
                </a:lnTo>
                <a:lnTo>
                  <a:pt x="34989" y="1550"/>
                </a:lnTo>
                <a:lnTo>
                  <a:pt x="42924" y="5750"/>
                </a:lnTo>
                <a:lnTo>
                  <a:pt x="48326" y="11919"/>
                </a:lnTo>
                <a:lnTo>
                  <a:pt x="50321" y="19378"/>
                </a:lnTo>
                <a:lnTo>
                  <a:pt x="48326" y="26837"/>
                </a:lnTo>
                <a:lnTo>
                  <a:pt x="42924" y="33006"/>
                </a:lnTo>
                <a:lnTo>
                  <a:pt x="34989" y="37206"/>
                </a:lnTo>
                <a:lnTo>
                  <a:pt x="25393" y="38756"/>
                </a:lnTo>
                <a:lnTo>
                  <a:pt x="15528" y="37206"/>
                </a:lnTo>
                <a:lnTo>
                  <a:pt x="7455" y="33006"/>
                </a:lnTo>
                <a:lnTo>
                  <a:pt x="2002" y="26837"/>
                </a:lnTo>
                <a:lnTo>
                  <a:pt x="0" y="19378"/>
                </a:lnTo>
                <a:close/>
              </a:path>
            </a:pathLst>
          </a:custGeom>
          <a:ln w="561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9" name="object 349"/>
          <p:cNvSpPr/>
          <p:nvPr/>
        </p:nvSpPr>
        <p:spPr>
          <a:xfrm>
            <a:off x="10656395" y="9261120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466" y="0"/>
                </a:lnTo>
              </a:path>
            </a:pathLst>
          </a:custGeom>
          <a:ln w="26079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0" name="object 350"/>
          <p:cNvSpPr/>
          <p:nvPr/>
        </p:nvSpPr>
        <p:spPr>
          <a:xfrm>
            <a:off x="10799439" y="9238663"/>
            <a:ext cx="50800" cy="39370"/>
          </a:xfrm>
          <a:custGeom>
            <a:avLst/>
            <a:gdLst/>
            <a:ahLst/>
            <a:cxnLst/>
            <a:rect l="l" t="t" r="r" b="b"/>
            <a:pathLst>
              <a:path w="50800" h="39370">
                <a:moveTo>
                  <a:pt x="25393" y="0"/>
                </a:moveTo>
                <a:lnTo>
                  <a:pt x="15528" y="1550"/>
                </a:lnTo>
                <a:lnTo>
                  <a:pt x="7455" y="5750"/>
                </a:lnTo>
                <a:lnTo>
                  <a:pt x="2002" y="11919"/>
                </a:lnTo>
                <a:lnTo>
                  <a:pt x="0" y="19378"/>
                </a:lnTo>
                <a:lnTo>
                  <a:pt x="2002" y="27047"/>
                </a:lnTo>
                <a:lnTo>
                  <a:pt x="7455" y="33323"/>
                </a:lnTo>
                <a:lnTo>
                  <a:pt x="15528" y="37562"/>
                </a:lnTo>
                <a:lnTo>
                  <a:pt x="25393" y="39119"/>
                </a:lnTo>
                <a:lnTo>
                  <a:pt x="34989" y="37562"/>
                </a:lnTo>
                <a:lnTo>
                  <a:pt x="42924" y="33323"/>
                </a:lnTo>
                <a:lnTo>
                  <a:pt x="48326" y="27047"/>
                </a:lnTo>
                <a:lnTo>
                  <a:pt x="50321" y="19378"/>
                </a:lnTo>
                <a:lnTo>
                  <a:pt x="48326" y="11919"/>
                </a:lnTo>
                <a:lnTo>
                  <a:pt x="42924" y="5750"/>
                </a:lnTo>
                <a:lnTo>
                  <a:pt x="34989" y="1550"/>
                </a:lnTo>
                <a:lnTo>
                  <a:pt x="2539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1" name="object 351"/>
          <p:cNvSpPr/>
          <p:nvPr/>
        </p:nvSpPr>
        <p:spPr>
          <a:xfrm>
            <a:off x="10799439" y="9238663"/>
            <a:ext cx="50800" cy="39370"/>
          </a:xfrm>
          <a:custGeom>
            <a:avLst/>
            <a:gdLst/>
            <a:ahLst/>
            <a:cxnLst/>
            <a:rect l="l" t="t" r="r" b="b"/>
            <a:pathLst>
              <a:path w="50800" h="39370">
                <a:moveTo>
                  <a:pt x="0" y="19378"/>
                </a:moveTo>
                <a:lnTo>
                  <a:pt x="2002" y="11919"/>
                </a:lnTo>
                <a:lnTo>
                  <a:pt x="7455" y="5750"/>
                </a:lnTo>
                <a:lnTo>
                  <a:pt x="15528" y="1550"/>
                </a:lnTo>
                <a:lnTo>
                  <a:pt x="25393" y="0"/>
                </a:lnTo>
                <a:lnTo>
                  <a:pt x="34989" y="1550"/>
                </a:lnTo>
                <a:lnTo>
                  <a:pt x="42924" y="5750"/>
                </a:lnTo>
                <a:lnTo>
                  <a:pt x="48326" y="11919"/>
                </a:lnTo>
                <a:lnTo>
                  <a:pt x="50321" y="19378"/>
                </a:lnTo>
                <a:lnTo>
                  <a:pt x="48326" y="27047"/>
                </a:lnTo>
                <a:lnTo>
                  <a:pt x="42924" y="33323"/>
                </a:lnTo>
                <a:lnTo>
                  <a:pt x="34989" y="37562"/>
                </a:lnTo>
                <a:lnTo>
                  <a:pt x="25393" y="39119"/>
                </a:lnTo>
                <a:lnTo>
                  <a:pt x="15528" y="37562"/>
                </a:lnTo>
                <a:lnTo>
                  <a:pt x="7455" y="33323"/>
                </a:lnTo>
                <a:lnTo>
                  <a:pt x="2002" y="27047"/>
                </a:lnTo>
                <a:lnTo>
                  <a:pt x="0" y="19378"/>
                </a:lnTo>
                <a:close/>
              </a:path>
            </a:pathLst>
          </a:custGeom>
          <a:ln w="56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2" name="object 352"/>
          <p:cNvSpPr/>
          <p:nvPr/>
        </p:nvSpPr>
        <p:spPr>
          <a:xfrm>
            <a:off x="10656395" y="9348232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466" y="0"/>
                </a:lnTo>
              </a:path>
            </a:pathLst>
          </a:custGeom>
          <a:ln w="26079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3" name="object 353"/>
          <p:cNvSpPr/>
          <p:nvPr/>
        </p:nvSpPr>
        <p:spPr>
          <a:xfrm>
            <a:off x="10799439" y="9325232"/>
            <a:ext cx="50800" cy="39370"/>
          </a:xfrm>
          <a:custGeom>
            <a:avLst/>
            <a:gdLst/>
            <a:ahLst/>
            <a:cxnLst/>
            <a:rect l="l" t="t" r="r" b="b"/>
            <a:pathLst>
              <a:path w="50800" h="39370">
                <a:moveTo>
                  <a:pt x="25393" y="0"/>
                </a:moveTo>
                <a:lnTo>
                  <a:pt x="15528" y="1550"/>
                </a:lnTo>
                <a:lnTo>
                  <a:pt x="7455" y="5750"/>
                </a:lnTo>
                <a:lnTo>
                  <a:pt x="2002" y="11919"/>
                </a:lnTo>
                <a:lnTo>
                  <a:pt x="0" y="19378"/>
                </a:lnTo>
                <a:lnTo>
                  <a:pt x="2002" y="27151"/>
                </a:lnTo>
                <a:lnTo>
                  <a:pt x="7455" y="33482"/>
                </a:lnTo>
                <a:lnTo>
                  <a:pt x="15528" y="37740"/>
                </a:lnTo>
                <a:lnTo>
                  <a:pt x="25393" y="39300"/>
                </a:lnTo>
                <a:lnTo>
                  <a:pt x="34989" y="37740"/>
                </a:lnTo>
                <a:lnTo>
                  <a:pt x="42924" y="33482"/>
                </a:lnTo>
                <a:lnTo>
                  <a:pt x="48326" y="27151"/>
                </a:lnTo>
                <a:lnTo>
                  <a:pt x="50321" y="19378"/>
                </a:lnTo>
                <a:lnTo>
                  <a:pt x="48326" y="11919"/>
                </a:lnTo>
                <a:lnTo>
                  <a:pt x="42924" y="5750"/>
                </a:lnTo>
                <a:lnTo>
                  <a:pt x="34989" y="1550"/>
                </a:lnTo>
                <a:lnTo>
                  <a:pt x="2539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4" name="object 354"/>
          <p:cNvSpPr/>
          <p:nvPr/>
        </p:nvSpPr>
        <p:spPr>
          <a:xfrm>
            <a:off x="10799439" y="9325232"/>
            <a:ext cx="50800" cy="39370"/>
          </a:xfrm>
          <a:custGeom>
            <a:avLst/>
            <a:gdLst/>
            <a:ahLst/>
            <a:cxnLst/>
            <a:rect l="l" t="t" r="r" b="b"/>
            <a:pathLst>
              <a:path w="50800" h="39370">
                <a:moveTo>
                  <a:pt x="0" y="19378"/>
                </a:moveTo>
                <a:lnTo>
                  <a:pt x="2002" y="11919"/>
                </a:lnTo>
                <a:lnTo>
                  <a:pt x="7455" y="5750"/>
                </a:lnTo>
                <a:lnTo>
                  <a:pt x="15528" y="1550"/>
                </a:lnTo>
                <a:lnTo>
                  <a:pt x="25393" y="0"/>
                </a:lnTo>
                <a:lnTo>
                  <a:pt x="34989" y="1550"/>
                </a:lnTo>
                <a:lnTo>
                  <a:pt x="42924" y="5750"/>
                </a:lnTo>
                <a:lnTo>
                  <a:pt x="48326" y="11919"/>
                </a:lnTo>
                <a:lnTo>
                  <a:pt x="50321" y="19378"/>
                </a:lnTo>
                <a:lnTo>
                  <a:pt x="48326" y="27151"/>
                </a:lnTo>
                <a:lnTo>
                  <a:pt x="42924" y="33482"/>
                </a:lnTo>
                <a:lnTo>
                  <a:pt x="34989" y="37740"/>
                </a:lnTo>
                <a:lnTo>
                  <a:pt x="25393" y="39300"/>
                </a:lnTo>
                <a:lnTo>
                  <a:pt x="15528" y="37740"/>
                </a:lnTo>
                <a:lnTo>
                  <a:pt x="7455" y="33482"/>
                </a:lnTo>
                <a:lnTo>
                  <a:pt x="2002" y="27151"/>
                </a:lnTo>
                <a:lnTo>
                  <a:pt x="0" y="19378"/>
                </a:lnTo>
                <a:close/>
              </a:path>
            </a:pathLst>
          </a:custGeom>
          <a:ln w="562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5" name="object 355"/>
          <p:cNvSpPr txBox="1"/>
          <p:nvPr/>
        </p:nvSpPr>
        <p:spPr>
          <a:xfrm>
            <a:off x="10589299" y="9078387"/>
            <a:ext cx="1130935" cy="453390"/>
          </a:xfrm>
          <a:prstGeom prst="rect">
            <a:avLst/>
          </a:prstGeom>
          <a:ln w="5376">
            <a:solidFill>
              <a:srgbClr val="000000"/>
            </a:solidFill>
          </a:ln>
        </p:spPr>
        <p:txBody>
          <a:bodyPr wrap="square" lIns="0" tIns="46355" rIns="0" bIns="0" rtlCol="0" vert="horz">
            <a:spAutoFit/>
          </a:bodyPr>
          <a:lstStyle/>
          <a:p>
            <a:pPr marL="492125" marR="337820">
              <a:lnSpc>
                <a:spcPct val="104099"/>
              </a:lnSpc>
              <a:spcBef>
                <a:spcPts val="365"/>
              </a:spcBef>
            </a:pPr>
            <a:r>
              <a:rPr dirty="0" sz="550" spc="90">
                <a:latin typeface="Arial"/>
                <a:cs typeface="Arial"/>
              </a:rPr>
              <a:t>C</a:t>
            </a:r>
            <a:r>
              <a:rPr dirty="0" sz="550" spc="75">
                <a:latin typeface="Arial"/>
                <a:cs typeface="Arial"/>
              </a:rPr>
              <a:t>on</a:t>
            </a:r>
            <a:r>
              <a:rPr dirty="0" sz="550" spc="65">
                <a:latin typeface="Arial"/>
                <a:cs typeface="Arial"/>
              </a:rPr>
              <a:t>t</a:t>
            </a:r>
            <a:r>
              <a:rPr dirty="0" sz="550" spc="35">
                <a:latin typeface="Arial"/>
                <a:cs typeface="Arial"/>
              </a:rPr>
              <a:t>r</a:t>
            </a:r>
            <a:r>
              <a:rPr dirty="0" sz="550" spc="75">
                <a:latin typeface="Arial"/>
                <a:cs typeface="Arial"/>
              </a:rPr>
              <a:t>o</a:t>
            </a:r>
            <a:r>
              <a:rPr dirty="0" sz="550" spc="45">
                <a:latin typeface="Arial"/>
                <a:cs typeface="Arial"/>
              </a:rPr>
              <a:t>l  </a:t>
            </a:r>
            <a:r>
              <a:rPr dirty="0" sz="550" spc="75">
                <a:latin typeface="Arial"/>
                <a:cs typeface="Arial"/>
              </a:rPr>
              <a:t>Urea</a:t>
            </a:r>
            <a:endParaRPr sz="550">
              <a:latin typeface="Arial"/>
              <a:cs typeface="Arial"/>
            </a:endParaRPr>
          </a:p>
          <a:p>
            <a:pPr marL="492125">
              <a:lnSpc>
                <a:spcPct val="100000"/>
              </a:lnSpc>
              <a:spcBef>
                <a:spcPts val="20"/>
              </a:spcBef>
            </a:pPr>
            <a:r>
              <a:rPr dirty="0" sz="550" spc="114">
                <a:latin typeface="Arial"/>
                <a:cs typeface="Arial"/>
              </a:rPr>
              <a:t>BCAA</a:t>
            </a:r>
            <a:r>
              <a:rPr dirty="0" sz="550" spc="-15">
                <a:latin typeface="Arial"/>
                <a:cs typeface="Arial"/>
              </a:rPr>
              <a:t> </a:t>
            </a:r>
            <a:r>
              <a:rPr dirty="0" sz="550" spc="65">
                <a:latin typeface="Arial"/>
                <a:cs typeface="Arial"/>
              </a:rPr>
              <a:t>(2:1:1)</a:t>
            </a:r>
            <a:endParaRPr sz="550">
              <a:latin typeface="Arial"/>
              <a:cs typeface="Arial"/>
            </a:endParaRPr>
          </a:p>
          <a:p>
            <a:pPr marL="492125">
              <a:lnSpc>
                <a:spcPct val="100000"/>
              </a:lnSpc>
              <a:spcBef>
                <a:spcPts val="20"/>
              </a:spcBef>
            </a:pPr>
            <a:r>
              <a:rPr dirty="0" sz="550" spc="114">
                <a:latin typeface="Arial"/>
                <a:cs typeface="Arial"/>
              </a:rPr>
              <a:t>BCAA</a:t>
            </a:r>
            <a:r>
              <a:rPr dirty="0" sz="550" spc="-15">
                <a:latin typeface="Arial"/>
                <a:cs typeface="Arial"/>
              </a:rPr>
              <a:t> </a:t>
            </a:r>
            <a:r>
              <a:rPr dirty="0" sz="550" spc="65">
                <a:latin typeface="Arial"/>
                <a:cs typeface="Arial"/>
              </a:rPr>
              <a:t>(4:1:1)</a:t>
            </a:r>
            <a:endParaRPr sz="550">
              <a:latin typeface="Arial"/>
              <a:cs typeface="Arial"/>
            </a:endParaRPr>
          </a:p>
        </p:txBody>
      </p:sp>
      <p:sp>
        <p:nvSpPr>
          <p:cNvPr id="356" name="object 356"/>
          <p:cNvSpPr/>
          <p:nvPr/>
        </p:nvSpPr>
        <p:spPr>
          <a:xfrm>
            <a:off x="10656395" y="9435526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466" y="0"/>
                </a:lnTo>
              </a:path>
            </a:pathLst>
          </a:custGeom>
          <a:ln w="26079">
            <a:solidFill>
              <a:srgbClr val="FF8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7" name="object 357"/>
          <p:cNvSpPr/>
          <p:nvPr/>
        </p:nvSpPr>
        <p:spPr>
          <a:xfrm>
            <a:off x="10799439" y="9413068"/>
            <a:ext cx="50800" cy="38735"/>
          </a:xfrm>
          <a:custGeom>
            <a:avLst/>
            <a:gdLst/>
            <a:ahLst/>
            <a:cxnLst/>
            <a:rect l="l" t="t" r="r" b="b"/>
            <a:pathLst>
              <a:path w="50800" h="38734">
                <a:moveTo>
                  <a:pt x="25393" y="0"/>
                </a:moveTo>
                <a:lnTo>
                  <a:pt x="15528" y="1547"/>
                </a:lnTo>
                <a:lnTo>
                  <a:pt x="7455" y="5727"/>
                </a:lnTo>
                <a:lnTo>
                  <a:pt x="2002" y="11842"/>
                </a:lnTo>
                <a:lnTo>
                  <a:pt x="0" y="19197"/>
                </a:lnTo>
                <a:lnTo>
                  <a:pt x="2002" y="26656"/>
                </a:lnTo>
                <a:lnTo>
                  <a:pt x="7455" y="32825"/>
                </a:lnTo>
                <a:lnTo>
                  <a:pt x="15528" y="37024"/>
                </a:lnTo>
                <a:lnTo>
                  <a:pt x="25393" y="38575"/>
                </a:lnTo>
                <a:lnTo>
                  <a:pt x="34989" y="37024"/>
                </a:lnTo>
                <a:lnTo>
                  <a:pt x="42924" y="32825"/>
                </a:lnTo>
                <a:lnTo>
                  <a:pt x="48326" y="26656"/>
                </a:lnTo>
                <a:lnTo>
                  <a:pt x="50321" y="19197"/>
                </a:lnTo>
                <a:lnTo>
                  <a:pt x="48326" y="11842"/>
                </a:lnTo>
                <a:lnTo>
                  <a:pt x="42924" y="5727"/>
                </a:lnTo>
                <a:lnTo>
                  <a:pt x="34989" y="1547"/>
                </a:lnTo>
                <a:lnTo>
                  <a:pt x="2539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8" name="object 358"/>
          <p:cNvSpPr/>
          <p:nvPr/>
        </p:nvSpPr>
        <p:spPr>
          <a:xfrm>
            <a:off x="10799439" y="9413068"/>
            <a:ext cx="50800" cy="38735"/>
          </a:xfrm>
          <a:custGeom>
            <a:avLst/>
            <a:gdLst/>
            <a:ahLst/>
            <a:cxnLst/>
            <a:rect l="l" t="t" r="r" b="b"/>
            <a:pathLst>
              <a:path w="50800" h="38734">
                <a:moveTo>
                  <a:pt x="0" y="19197"/>
                </a:moveTo>
                <a:lnTo>
                  <a:pt x="2002" y="11842"/>
                </a:lnTo>
                <a:lnTo>
                  <a:pt x="7455" y="5727"/>
                </a:lnTo>
                <a:lnTo>
                  <a:pt x="15528" y="1547"/>
                </a:lnTo>
                <a:lnTo>
                  <a:pt x="25393" y="0"/>
                </a:lnTo>
                <a:lnTo>
                  <a:pt x="34989" y="1547"/>
                </a:lnTo>
                <a:lnTo>
                  <a:pt x="42924" y="5727"/>
                </a:lnTo>
                <a:lnTo>
                  <a:pt x="48326" y="11842"/>
                </a:lnTo>
                <a:lnTo>
                  <a:pt x="50321" y="19197"/>
                </a:lnTo>
                <a:lnTo>
                  <a:pt x="48326" y="26656"/>
                </a:lnTo>
                <a:lnTo>
                  <a:pt x="42924" y="32825"/>
                </a:lnTo>
                <a:lnTo>
                  <a:pt x="34989" y="37024"/>
                </a:lnTo>
                <a:lnTo>
                  <a:pt x="25393" y="38575"/>
                </a:lnTo>
                <a:lnTo>
                  <a:pt x="15528" y="37024"/>
                </a:lnTo>
                <a:lnTo>
                  <a:pt x="7455" y="32825"/>
                </a:lnTo>
                <a:lnTo>
                  <a:pt x="2002" y="26656"/>
                </a:lnTo>
                <a:lnTo>
                  <a:pt x="0" y="19197"/>
                </a:lnTo>
                <a:close/>
              </a:path>
            </a:pathLst>
          </a:custGeom>
          <a:ln w="56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9" name="object 359"/>
          <p:cNvSpPr/>
          <p:nvPr/>
        </p:nvSpPr>
        <p:spPr>
          <a:xfrm>
            <a:off x="17205946" y="1295848"/>
            <a:ext cx="1100078" cy="1100078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60" name="object 360"/>
          <p:cNvSpPr/>
          <p:nvPr/>
        </p:nvSpPr>
        <p:spPr>
          <a:xfrm>
            <a:off x="5795552" y="6588422"/>
            <a:ext cx="4130752" cy="2941071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48989F2173984D9E32DBDABA042E24" ma:contentTypeVersion="14" ma:contentTypeDescription="Create a new document." ma:contentTypeScope="" ma:versionID="ebbaf45b504b85f378c4ea39362486af">
  <xsd:schema xmlns:xsd="http://www.w3.org/2001/XMLSchema" xmlns:xs="http://www.w3.org/2001/XMLSchema" xmlns:p="http://schemas.microsoft.com/office/2006/metadata/properties" xmlns:ns1="http://schemas.microsoft.com/sharepoint/v3" xmlns:ns2="f90c50b7-651d-47da-b702-f358bc0c3358" xmlns:ns3="a8494a23-7a5f-4f9d-8dde-31271ad07816" targetNamespace="http://schemas.microsoft.com/office/2006/metadata/properties" ma:root="true" ma:fieldsID="e1eb331d9265dce614de1611a279cdf7" ns1:_="" ns2:_="" ns3:_="">
    <xsd:import namespace="http://schemas.microsoft.com/sharepoint/v3"/>
    <xsd:import namespace="f90c50b7-651d-47da-b702-f358bc0c3358"/>
    <xsd:import namespace="a8494a23-7a5f-4f9d-8dde-31271ad078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0c50b7-651d-47da-b702-f358bc0c33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494a23-7a5f-4f9d-8dde-31271ad0781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153BAAC-3216-48A5-8C6E-0F38029C39F1}"/>
</file>

<file path=customXml/itemProps2.xml><?xml version="1.0" encoding="utf-8"?>
<ds:datastoreItem xmlns:ds="http://schemas.openxmlformats.org/officeDocument/2006/customXml" ds:itemID="{06EE5D58-78F7-4072-AB15-BEED575091C5}"/>
</file>

<file path=customXml/itemProps3.xml><?xml version="1.0" encoding="utf-8"?>
<ds:datastoreItem xmlns:ds="http://schemas.openxmlformats.org/officeDocument/2006/customXml" ds:itemID="{D7A40977-0610-434A-ACDE-3D7DC1F53CF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of Creeping Bentgrass (Agrostis stolonifera L.) Responses to Root Mass 20/20 and Stimulate I.T. Mertz, N.E. Christians Department of Horticulture, Iowa State University, USA</dc:title>
  <dc:creator>Mertz, Isaac T [HORT]</dc:creator>
  <dcterms:created xsi:type="dcterms:W3CDTF">2020-06-30T15:23:23Z</dcterms:created>
  <dcterms:modified xsi:type="dcterms:W3CDTF">2020-06-30T15:23:23Z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2016-10-31T00:00:00Z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2020-06-30T00:00:00Z</vt:filetime>
  </property>
  <property fmtid="{D5CDD505-2E9C-101B-9397-08002B2CF9AE}" pid="5" name="ContentTypeId">
    <vt:lpwstr>0x0101004848989F2173984D9E32DBDABA042E24</vt:lpwstr>
  </property>
</Properties>
</file>